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media/image37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876" r:id="rId2"/>
  </p:sldMasterIdLst>
  <p:notesMasterIdLst>
    <p:notesMasterId r:id="rId34"/>
  </p:notesMasterIdLst>
  <p:sldIdLst>
    <p:sldId id="263" r:id="rId3"/>
    <p:sldId id="396" r:id="rId4"/>
    <p:sldId id="328" r:id="rId5"/>
    <p:sldId id="354" r:id="rId6"/>
    <p:sldId id="356" r:id="rId7"/>
    <p:sldId id="393" r:id="rId8"/>
    <p:sldId id="394" r:id="rId9"/>
    <p:sldId id="280" r:id="rId10"/>
    <p:sldId id="311" r:id="rId11"/>
    <p:sldId id="318" r:id="rId12"/>
    <p:sldId id="390" r:id="rId13"/>
    <p:sldId id="365" r:id="rId14"/>
    <p:sldId id="360" r:id="rId15"/>
    <p:sldId id="392" r:id="rId16"/>
    <p:sldId id="357" r:id="rId17"/>
    <p:sldId id="332" r:id="rId18"/>
    <p:sldId id="358" r:id="rId19"/>
    <p:sldId id="331" r:id="rId20"/>
    <p:sldId id="367" r:id="rId21"/>
    <p:sldId id="368" r:id="rId22"/>
    <p:sldId id="323" r:id="rId23"/>
    <p:sldId id="361" r:id="rId24"/>
    <p:sldId id="398" r:id="rId25"/>
    <p:sldId id="399" r:id="rId26"/>
    <p:sldId id="400" r:id="rId27"/>
    <p:sldId id="364" r:id="rId28"/>
    <p:sldId id="374" r:id="rId29"/>
    <p:sldId id="391" r:id="rId30"/>
    <p:sldId id="312" r:id="rId31"/>
    <p:sldId id="401" r:id="rId32"/>
    <p:sldId id="402" r:id="rId33"/>
  </p:sldIdLst>
  <p:sldSz cx="9144000" cy="6858000" type="screen4x3"/>
  <p:notesSz cx="6794500" cy="9906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8E00"/>
    <a:srgbClr val="FF9900"/>
    <a:srgbClr val="FFFFFF"/>
    <a:srgbClr val="FFFF00"/>
    <a:srgbClr val="00A5EB"/>
    <a:srgbClr val="9C9E9F"/>
    <a:srgbClr val="DDDDDD"/>
    <a:srgbClr val="FFCC00"/>
    <a:srgbClr val="FF00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41" autoAdjust="0"/>
    <p:restoredTop sz="99883" autoAdjust="0"/>
  </p:normalViewPr>
  <p:slideViewPr>
    <p:cSldViewPr snapToGrid="0">
      <p:cViewPr>
        <p:scale>
          <a:sx n="80" d="100"/>
          <a:sy n="80" d="100"/>
        </p:scale>
        <p:origin x="-1044" y="-42"/>
      </p:cViewPr>
      <p:guideLst>
        <p:guide orient="horz" pos="3816"/>
        <p:guide orient="horz" pos="167"/>
        <p:guide orient="horz" pos="616"/>
        <p:guide orient="horz" pos="2672"/>
        <p:guide orient="horz" pos="1165"/>
        <p:guide pos="5551"/>
        <p:guide pos="1551"/>
        <p:guide pos="4178"/>
        <p:guide pos="2927"/>
        <p:guide pos="2809"/>
        <p:guide pos="178"/>
        <p:guide pos="4299"/>
        <p:guide pos="143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6" d="100"/>
          <a:sy n="76" d="100"/>
        </p:scale>
        <p:origin x="-2130" y="-96"/>
      </p:cViewPr>
      <p:guideLst>
        <p:guide orient="horz" pos="3120"/>
        <p:guide pos="214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100" y="0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2950"/>
            <a:ext cx="4953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Textmasterformate durch Klicken bearbeiten</a:t>
            </a:r>
          </a:p>
          <a:p>
            <a:pPr lvl="1"/>
            <a:r>
              <a:rPr lang="en-GB" noProof="0" smtClean="0"/>
              <a:t>Zweite Ebene</a:t>
            </a:r>
          </a:p>
          <a:p>
            <a:pPr lvl="2"/>
            <a:r>
              <a:rPr lang="en-GB" noProof="0" smtClean="0"/>
              <a:t>Dritte Ebene</a:t>
            </a:r>
          </a:p>
          <a:p>
            <a:pPr lvl="3"/>
            <a:r>
              <a:rPr lang="en-GB" noProof="0" smtClean="0"/>
              <a:t>Vierte Ebene</a:t>
            </a:r>
          </a:p>
          <a:p>
            <a:pPr lvl="4"/>
            <a:r>
              <a:rPr lang="en-GB" noProof="0" smtClean="0"/>
              <a:t>Fünfte Ebene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09113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64BA4648-A30F-4301-9520-2F978ECB7FE4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36863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BA4648-A30F-4301-9520-2F978ECB7FE4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875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1254125"/>
          </a:xfrm>
          <a:prstGeom prst="rect">
            <a:avLst/>
          </a:prstGeom>
          <a:solidFill>
            <a:srgbClr val="00A6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5" name="Picture 9" descr="DESY-Logo-cyan-RGB_ger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54" t="-4523" r="-13409"/>
          <a:stretch>
            <a:fillRect/>
          </a:stretch>
        </p:blipFill>
        <p:spPr bwMode="auto">
          <a:xfrm>
            <a:off x="7794625" y="5684838"/>
            <a:ext cx="1149350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 descr="Helmholtz-Logo_schwarz_70_t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5959475"/>
            <a:ext cx="1647825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6"/>
          <p:cNvSpPr txBox="1">
            <a:spLocks noChangeArrowheads="1"/>
          </p:cNvSpPr>
          <p:nvPr userDrawn="1"/>
        </p:nvSpPr>
        <p:spPr bwMode="auto">
          <a:xfrm>
            <a:off x="2003425" y="2481263"/>
            <a:ext cx="28559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de-DE" dirty="0" smtClean="0"/>
          </a:p>
        </p:txBody>
      </p:sp>
      <p:sp>
        <p:nvSpPr>
          <p:cNvPr id="402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2100" y="1363663"/>
            <a:ext cx="8520113" cy="485775"/>
          </a:xfrm>
        </p:spPr>
        <p:txBody>
          <a:bodyPr/>
          <a:lstStyle>
            <a:lvl1pPr marL="0" indent="0">
              <a:buFont typeface="Arial Black" pitchFamily="34" charset="0"/>
              <a:buNone/>
              <a:defRPr b="1">
                <a:solidFill>
                  <a:srgbClr val="F28E00"/>
                </a:solidFill>
              </a:defRPr>
            </a:lvl1pPr>
          </a:lstStyle>
          <a:p>
            <a:pPr lvl="0"/>
            <a:r>
              <a:rPr lang="en-GB" noProof="0" smtClean="0"/>
              <a:t>Untertitel durch Klicken bearbeiten</a:t>
            </a:r>
          </a:p>
        </p:txBody>
      </p:sp>
      <p:sp>
        <p:nvSpPr>
          <p:cNvPr id="40243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282575" y="0"/>
            <a:ext cx="8520113" cy="1266825"/>
          </a:xfrm>
        </p:spPr>
        <p:txBody>
          <a:bodyPr anchor="b"/>
          <a:lstStyle>
            <a:lvl1pPr>
              <a:lnSpc>
                <a:spcPct val="80000"/>
              </a:lnSpc>
              <a:defRPr sz="4000"/>
            </a:lvl1pPr>
          </a:lstStyle>
          <a:p>
            <a:pPr lvl="0"/>
            <a:r>
              <a:rPr lang="en-US" dirty="0" smtClean="0"/>
              <a:t>Energy regulation performance with beam loading </a:t>
            </a:r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19330286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3645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80200" y="103188"/>
            <a:ext cx="2132013" cy="566737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82575" y="103188"/>
            <a:ext cx="6245225" cy="566737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13474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3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rgbClr val="F8B323"/>
              </a:buClr>
              <a:buFont typeface="Wingdings" pitchFamily="2" charset="2"/>
              <a:buChar char="n"/>
              <a:defRPr/>
            </a:pPr>
            <a:endParaRPr lang="de-DE" sz="900">
              <a:solidFill>
                <a:srgbClr val="261748"/>
              </a:solidFill>
              <a:latin typeface="Arial" charset="0"/>
            </a:endParaRPr>
          </a:p>
        </p:txBody>
      </p:sp>
      <p:sp>
        <p:nvSpPr>
          <p:cNvPr id="5" name="Rectangle 82"/>
          <p:cNvSpPr>
            <a:spLocks noChangeArrowheads="1"/>
          </p:cNvSpPr>
          <p:nvPr userDrawn="1"/>
        </p:nvSpPr>
        <p:spPr bwMode="auto">
          <a:xfrm>
            <a:off x="8448675" y="119063"/>
            <a:ext cx="569913" cy="903287"/>
          </a:xfrm>
          <a:prstGeom prst="rect">
            <a:avLst/>
          </a:prstGeom>
          <a:solidFill>
            <a:schemeClr val="hlink"/>
          </a:solidFill>
          <a:ln w="9525">
            <a:solidFill>
              <a:srgbClr val="261748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rgbClr val="F8B323"/>
              </a:buClr>
              <a:buFont typeface="Wingdings" pitchFamily="2" charset="2"/>
              <a:buChar char="n"/>
            </a:pPr>
            <a:endParaRPr lang="en-US" sz="900">
              <a:solidFill>
                <a:srgbClr val="261748"/>
              </a:solidFill>
              <a:latin typeface="Arial" charset="0"/>
            </a:endParaRPr>
          </a:p>
        </p:txBody>
      </p:sp>
      <p:pic>
        <p:nvPicPr>
          <p:cNvPr id="6" name="Picture 83" descr="logo-XFEL_rgb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122238"/>
            <a:ext cx="911225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ine 85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rgbClr val="F8B323"/>
              </a:buClr>
              <a:buFont typeface="Wingdings" pitchFamily="2" charset="2"/>
              <a:buChar char="n"/>
              <a:defRPr/>
            </a:pPr>
            <a:endParaRPr lang="de-DE" sz="900">
              <a:solidFill>
                <a:srgbClr val="261748"/>
              </a:solidFill>
              <a:latin typeface="Arial" charset="0"/>
            </a:endParaRPr>
          </a:p>
        </p:txBody>
      </p:sp>
      <p:pic>
        <p:nvPicPr>
          <p:cNvPr id="8" name="Picture 87" descr="Undulator_final_nurh#50DE97_links4-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114300"/>
            <a:ext cx="728186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4" name="Rectangle 8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42975" y="3411538"/>
            <a:ext cx="7258050" cy="2868612"/>
          </a:xfrm>
          <a:extLs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40" tIns="45720" bIns="0"/>
          <a:lstStyle>
            <a:lvl1pPr marL="0" indent="0" algn="ctr">
              <a:buFont typeface="Wingdings" pitchFamily="2" charset="2"/>
              <a:buNone/>
              <a:defRPr sz="3200">
                <a:solidFill>
                  <a:schemeClr val="hlink"/>
                </a:solidFill>
              </a:defRPr>
            </a:lvl1pPr>
          </a:lstStyle>
          <a:p>
            <a:pPr lvl="0"/>
            <a:r>
              <a:rPr lang="en-GB" noProof="0" smtClean="0"/>
              <a:t>Subtitle format (max. 4 lines)</a:t>
            </a:r>
          </a:p>
          <a:p>
            <a:pPr lvl="0"/>
            <a:r>
              <a:rPr lang="en-GB" noProof="0" smtClean="0"/>
              <a:t>(conference, location, name of the speaker, date)</a:t>
            </a:r>
          </a:p>
          <a:p>
            <a:pPr lvl="0"/>
            <a:r>
              <a:rPr lang="en-GB" noProof="0" smtClean="0"/>
              <a:t>You are in the slide master view: Don’t edit here!</a:t>
            </a:r>
          </a:p>
        </p:txBody>
      </p:sp>
      <p:sp>
        <p:nvSpPr>
          <p:cNvPr id="10326" name="Rectangle 86"/>
          <p:cNvSpPr>
            <a:spLocks noGrp="1" noChangeArrowheads="1"/>
          </p:cNvSpPr>
          <p:nvPr>
            <p:ph type="ctrTitle" sz="quarter"/>
          </p:nvPr>
        </p:nvSpPr>
        <p:spPr>
          <a:xfrm>
            <a:off x="939800" y="1314450"/>
            <a:ext cx="7251700" cy="1844675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bIns="45720" anchor="ctr"/>
          <a:lstStyle>
            <a:lvl1pPr algn="ctr">
              <a:defRPr sz="5500" b="0">
                <a:solidFill>
                  <a:schemeClr val="hlink"/>
                </a:solidFill>
              </a:defRPr>
            </a:lvl1pPr>
          </a:lstStyle>
          <a:p>
            <a:pPr lvl="0"/>
            <a:r>
              <a:rPr lang="en-GB" noProof="0" smtClean="0"/>
              <a:t>Title format (max. 2 lines), don’t edit here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buFont typeface="Wingdings" pitchFamily="2" charset="2"/>
              <a:buChar char="n"/>
              <a:defRPr/>
            </a:lvl1pPr>
          </a:lstStyle>
          <a:p>
            <a:pPr>
              <a:defRPr/>
            </a:pPr>
            <a:r>
              <a:rPr lang="en-GB">
                <a:solidFill>
                  <a:srgbClr val="261748"/>
                </a:solidFill>
              </a:rPr>
              <a:t>Holger Schlarb, DESY</a:t>
            </a:r>
          </a:p>
          <a:p>
            <a:pPr>
              <a:defRPr/>
            </a:pPr>
            <a:r>
              <a:rPr lang="en-GB">
                <a:solidFill>
                  <a:srgbClr val="261748"/>
                </a:solidFill>
              </a:rPr>
              <a:t>Tutorial on Synchronization, FEL 2011, Shanghai, 25.08.2011</a:t>
            </a:r>
          </a:p>
        </p:txBody>
      </p:sp>
    </p:spTree>
    <p:extLst>
      <p:ext uri="{BB962C8B-B14F-4D97-AF65-F5344CB8AC3E}">
        <p14:creationId xmlns:p14="http://schemas.microsoft.com/office/powerpoint/2010/main" val="7943413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Rectangle 12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C2B981-8B2E-44FC-9517-02525E8AF140}" type="slidenum">
              <a:rPr lang="en-GB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Font typeface="Wingdings" pitchFamily="2" charset="2"/>
              <a:buChar char="n"/>
              <a:defRPr/>
            </a:lvl1pPr>
          </a:lstStyle>
          <a:p>
            <a:pPr>
              <a:defRPr/>
            </a:pPr>
            <a:r>
              <a:rPr lang="en-GB">
                <a:solidFill>
                  <a:srgbClr val="261748"/>
                </a:solidFill>
              </a:rPr>
              <a:t>17.02.2011, HZDR, “Femtosecond Synchronization at FLASH”                                       </a:t>
            </a:r>
          </a:p>
          <a:p>
            <a:pPr>
              <a:defRPr/>
            </a:pPr>
            <a:r>
              <a:rPr lang="en-GB">
                <a:solidFill>
                  <a:srgbClr val="261748"/>
                </a:solidFill>
              </a:rPr>
              <a:t>Holger Schlarb, MSK, DESY</a:t>
            </a:r>
          </a:p>
        </p:txBody>
      </p:sp>
    </p:spTree>
    <p:extLst>
      <p:ext uri="{BB962C8B-B14F-4D97-AF65-F5344CB8AC3E}">
        <p14:creationId xmlns:p14="http://schemas.microsoft.com/office/powerpoint/2010/main" val="8755520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2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4D545B-C401-4F45-AB81-D9639F99F52A}" type="slidenum">
              <a:rPr lang="en-GB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Font typeface="Wingdings" pitchFamily="2" charset="2"/>
              <a:buChar char="n"/>
              <a:defRPr/>
            </a:lvl1pPr>
          </a:lstStyle>
          <a:p>
            <a:pPr>
              <a:defRPr/>
            </a:pPr>
            <a:r>
              <a:rPr lang="en-GB">
                <a:solidFill>
                  <a:srgbClr val="261748"/>
                </a:solidFill>
              </a:rPr>
              <a:t>17.02.2011, HZDR, “Femtosecond Synchronization at FLASH”                                       </a:t>
            </a:r>
          </a:p>
          <a:p>
            <a:pPr>
              <a:defRPr/>
            </a:pPr>
            <a:r>
              <a:rPr lang="en-GB">
                <a:solidFill>
                  <a:srgbClr val="261748"/>
                </a:solidFill>
              </a:rPr>
              <a:t>Holger Schlarb, MSK, DESY</a:t>
            </a:r>
          </a:p>
        </p:txBody>
      </p:sp>
    </p:spTree>
    <p:extLst>
      <p:ext uri="{BB962C8B-B14F-4D97-AF65-F5344CB8AC3E}">
        <p14:creationId xmlns:p14="http://schemas.microsoft.com/office/powerpoint/2010/main" val="321925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475" y="1347788"/>
            <a:ext cx="2774950" cy="4459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4825" y="1347788"/>
            <a:ext cx="2774950" cy="4459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Rectangle 12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365E04-832E-4EF5-9FB9-628FD7BAF30B}" type="slidenum">
              <a:rPr lang="en-GB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Font typeface="Wingdings" pitchFamily="2" charset="2"/>
              <a:buChar char="n"/>
              <a:defRPr/>
            </a:lvl1pPr>
          </a:lstStyle>
          <a:p>
            <a:pPr>
              <a:defRPr/>
            </a:pPr>
            <a:r>
              <a:rPr lang="en-GB">
                <a:solidFill>
                  <a:srgbClr val="261748"/>
                </a:solidFill>
              </a:rPr>
              <a:t>17.02.2011, HZDR, “Femtosecond Synchronization at FLASH”                                       </a:t>
            </a:r>
          </a:p>
          <a:p>
            <a:pPr>
              <a:defRPr/>
            </a:pPr>
            <a:r>
              <a:rPr lang="en-GB">
                <a:solidFill>
                  <a:srgbClr val="261748"/>
                </a:solidFill>
              </a:rPr>
              <a:t>Holger Schlarb, MSK, DESY</a:t>
            </a:r>
          </a:p>
        </p:txBody>
      </p:sp>
    </p:spTree>
    <p:extLst>
      <p:ext uri="{BB962C8B-B14F-4D97-AF65-F5344CB8AC3E}">
        <p14:creationId xmlns:p14="http://schemas.microsoft.com/office/powerpoint/2010/main" val="14033836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Rectangle 12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993F16-3215-42CB-96FC-465224604B2C}" type="slidenum">
              <a:rPr lang="en-GB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Font typeface="Wingdings" pitchFamily="2" charset="2"/>
              <a:buChar char="n"/>
              <a:defRPr/>
            </a:lvl1pPr>
          </a:lstStyle>
          <a:p>
            <a:pPr>
              <a:defRPr/>
            </a:pPr>
            <a:r>
              <a:rPr lang="en-GB">
                <a:solidFill>
                  <a:srgbClr val="261748"/>
                </a:solidFill>
              </a:rPr>
              <a:t>09.12.2010, Daresbury, “Rule of lasers in particle beam research”                                       </a:t>
            </a:r>
          </a:p>
          <a:p>
            <a:pPr>
              <a:defRPr/>
            </a:pPr>
            <a:r>
              <a:rPr lang="en-GB">
                <a:solidFill>
                  <a:srgbClr val="261748"/>
                </a:solidFill>
              </a:rPr>
              <a:t>Holger Schlarb, MSK, DESY</a:t>
            </a:r>
          </a:p>
        </p:txBody>
      </p:sp>
    </p:spTree>
    <p:extLst>
      <p:ext uri="{BB962C8B-B14F-4D97-AF65-F5344CB8AC3E}">
        <p14:creationId xmlns:p14="http://schemas.microsoft.com/office/powerpoint/2010/main" val="8744273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Rectangle 12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7F2CAD-4CAD-4187-B8B6-7D4E69C47833}" type="slidenum">
              <a:rPr lang="en-GB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Font typeface="Wingdings" pitchFamily="2" charset="2"/>
              <a:buChar char="n"/>
              <a:defRPr/>
            </a:lvl1pPr>
          </a:lstStyle>
          <a:p>
            <a:pPr>
              <a:defRPr/>
            </a:pPr>
            <a:r>
              <a:rPr lang="en-GB">
                <a:solidFill>
                  <a:srgbClr val="261748"/>
                </a:solidFill>
              </a:rPr>
              <a:t>17.02.2011, HZDR, “Femtosecond Synchronization at FLASH”                                       </a:t>
            </a:r>
          </a:p>
          <a:p>
            <a:pPr>
              <a:defRPr/>
            </a:pPr>
            <a:r>
              <a:rPr lang="en-GB">
                <a:solidFill>
                  <a:srgbClr val="261748"/>
                </a:solidFill>
              </a:rPr>
              <a:t>Holger Schlarb, MSK, DESY</a:t>
            </a:r>
          </a:p>
        </p:txBody>
      </p:sp>
    </p:spTree>
    <p:extLst>
      <p:ext uri="{BB962C8B-B14F-4D97-AF65-F5344CB8AC3E}">
        <p14:creationId xmlns:p14="http://schemas.microsoft.com/office/powerpoint/2010/main" val="17653913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F40091-C34F-44EC-89F4-BA690784028D}" type="slidenum">
              <a:rPr lang="en-GB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Font typeface="Wingdings" pitchFamily="2" charset="2"/>
              <a:buChar char="n"/>
              <a:defRPr/>
            </a:lvl1pPr>
          </a:lstStyle>
          <a:p>
            <a:pPr>
              <a:defRPr/>
            </a:pPr>
            <a:r>
              <a:rPr lang="en-GB">
                <a:solidFill>
                  <a:srgbClr val="261748"/>
                </a:solidFill>
              </a:rPr>
              <a:t>09.12.2010, Daresbury, “Rule of lasers in particle beam research”                                       </a:t>
            </a:r>
          </a:p>
          <a:p>
            <a:pPr>
              <a:defRPr/>
            </a:pPr>
            <a:r>
              <a:rPr lang="en-GB">
                <a:solidFill>
                  <a:srgbClr val="261748"/>
                </a:solidFill>
              </a:rPr>
              <a:t>Holger Schlarb, MSK, DESY</a:t>
            </a:r>
          </a:p>
        </p:txBody>
      </p:sp>
    </p:spTree>
    <p:extLst>
      <p:ext uri="{BB962C8B-B14F-4D97-AF65-F5344CB8AC3E}">
        <p14:creationId xmlns:p14="http://schemas.microsoft.com/office/powerpoint/2010/main" val="22895811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F965EB-E719-4525-B4A2-A9820E9E19CA}" type="slidenum">
              <a:rPr lang="en-GB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Font typeface="Wingdings" pitchFamily="2" charset="2"/>
              <a:buChar char="n"/>
              <a:defRPr/>
            </a:lvl1pPr>
          </a:lstStyle>
          <a:p>
            <a:pPr>
              <a:defRPr/>
            </a:pPr>
            <a:r>
              <a:rPr lang="en-GB">
                <a:solidFill>
                  <a:srgbClr val="261748"/>
                </a:solidFill>
              </a:rPr>
              <a:t>09.12.2010, Daresbury, “Rule of lasers in particle beam research”                                       </a:t>
            </a:r>
          </a:p>
          <a:p>
            <a:pPr>
              <a:defRPr/>
            </a:pPr>
            <a:r>
              <a:rPr lang="en-GB">
                <a:solidFill>
                  <a:srgbClr val="261748"/>
                </a:solidFill>
              </a:rPr>
              <a:t>Holger Schlarb, MSK, DESY</a:t>
            </a:r>
          </a:p>
        </p:txBody>
      </p:sp>
    </p:spTree>
    <p:extLst>
      <p:ext uri="{BB962C8B-B14F-4D97-AF65-F5344CB8AC3E}">
        <p14:creationId xmlns:p14="http://schemas.microsoft.com/office/powerpoint/2010/main" val="530069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184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50196D-EE55-4559-B355-6C0E6D112C79}" type="slidenum">
              <a:rPr lang="en-GB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Font typeface="Wingdings" pitchFamily="2" charset="2"/>
              <a:buChar char="n"/>
              <a:defRPr/>
            </a:lvl1pPr>
          </a:lstStyle>
          <a:p>
            <a:pPr>
              <a:defRPr/>
            </a:pPr>
            <a:r>
              <a:rPr lang="en-GB">
                <a:solidFill>
                  <a:srgbClr val="261748"/>
                </a:solidFill>
              </a:rPr>
              <a:t>09.12.2010, Daresbury, “Rule of lasers in particle beam research”                                       </a:t>
            </a:r>
          </a:p>
          <a:p>
            <a:pPr>
              <a:defRPr/>
            </a:pPr>
            <a:r>
              <a:rPr lang="en-GB">
                <a:solidFill>
                  <a:srgbClr val="261748"/>
                </a:solidFill>
              </a:rPr>
              <a:t>Holger Schlarb, MSK, DESY</a:t>
            </a:r>
          </a:p>
        </p:txBody>
      </p:sp>
    </p:spTree>
    <p:extLst>
      <p:ext uri="{BB962C8B-B14F-4D97-AF65-F5344CB8AC3E}">
        <p14:creationId xmlns:p14="http://schemas.microsoft.com/office/powerpoint/2010/main" val="470089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7ED26E-CC35-4A87-B56C-199D797AB83B}" type="slidenum">
              <a:rPr lang="en-GB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Font typeface="Wingdings" pitchFamily="2" charset="2"/>
              <a:buChar char="n"/>
              <a:defRPr/>
            </a:lvl1pPr>
          </a:lstStyle>
          <a:p>
            <a:pPr>
              <a:defRPr/>
            </a:pPr>
            <a:r>
              <a:rPr lang="en-GB">
                <a:solidFill>
                  <a:srgbClr val="261748"/>
                </a:solidFill>
              </a:rPr>
              <a:t>09.12.2010, Daresbury, “Rule of lasers in particle beam research”                                       </a:t>
            </a:r>
          </a:p>
          <a:p>
            <a:pPr>
              <a:defRPr/>
            </a:pPr>
            <a:r>
              <a:rPr lang="en-GB">
                <a:solidFill>
                  <a:srgbClr val="261748"/>
                </a:solidFill>
              </a:rPr>
              <a:t>Holger Schlarb, MSK, DESY</a:t>
            </a:r>
          </a:p>
        </p:txBody>
      </p:sp>
    </p:spTree>
    <p:extLst>
      <p:ext uri="{BB962C8B-B14F-4D97-AF65-F5344CB8AC3E}">
        <p14:creationId xmlns:p14="http://schemas.microsoft.com/office/powerpoint/2010/main" val="31888063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13488" y="541338"/>
            <a:ext cx="2063750" cy="52657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475" y="541338"/>
            <a:ext cx="6043613" cy="52657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8BCE4-6CC4-4EA6-B502-CB0FF04428A9}" type="slidenum">
              <a:rPr lang="en-GB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Font typeface="Wingdings" pitchFamily="2" charset="2"/>
              <a:buChar char="n"/>
              <a:defRPr/>
            </a:lvl1pPr>
          </a:lstStyle>
          <a:p>
            <a:pPr>
              <a:defRPr/>
            </a:pPr>
            <a:r>
              <a:rPr lang="en-GB">
                <a:solidFill>
                  <a:srgbClr val="261748"/>
                </a:solidFill>
              </a:rPr>
              <a:t>09.12.2010, Daresbury, “Rule of lasers in particle beam research”                                       </a:t>
            </a:r>
          </a:p>
          <a:p>
            <a:pPr>
              <a:defRPr/>
            </a:pPr>
            <a:r>
              <a:rPr lang="en-GB">
                <a:solidFill>
                  <a:srgbClr val="261748"/>
                </a:solidFill>
              </a:rPr>
              <a:t>Holger Schlarb, MSK, DESY</a:t>
            </a:r>
          </a:p>
        </p:txBody>
      </p:sp>
    </p:spTree>
    <p:extLst>
      <p:ext uri="{BB962C8B-B14F-4D97-AF65-F5344CB8AC3E}">
        <p14:creationId xmlns:p14="http://schemas.microsoft.com/office/powerpoint/2010/main" val="32984800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3788" y="541338"/>
            <a:ext cx="7283450" cy="4810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7475" y="1347788"/>
            <a:ext cx="2774950" cy="4459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4825" y="1347788"/>
            <a:ext cx="2774950" cy="4459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F8570-F016-401C-A9B4-51DF50B78900}" type="slidenum">
              <a:rPr lang="en-GB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Font typeface="Wingdings" pitchFamily="2" charset="2"/>
              <a:buChar char="n"/>
              <a:defRPr/>
            </a:lvl1pPr>
          </a:lstStyle>
          <a:p>
            <a:pPr>
              <a:defRPr/>
            </a:pPr>
            <a:r>
              <a:rPr lang="en-GB">
                <a:solidFill>
                  <a:srgbClr val="261748"/>
                </a:solidFill>
              </a:rPr>
              <a:t>09.12.2010, Daresbury, “Rule of lasers in particle beam research”                                       </a:t>
            </a:r>
          </a:p>
          <a:p>
            <a:pPr>
              <a:defRPr/>
            </a:pPr>
            <a:r>
              <a:rPr lang="en-GB">
                <a:solidFill>
                  <a:srgbClr val="261748"/>
                </a:solidFill>
              </a:rPr>
              <a:t>Holger Schlarb, MSK, DESY</a:t>
            </a:r>
          </a:p>
        </p:txBody>
      </p:sp>
    </p:spTree>
    <p:extLst>
      <p:ext uri="{BB962C8B-B14F-4D97-AF65-F5344CB8AC3E}">
        <p14:creationId xmlns:p14="http://schemas.microsoft.com/office/powerpoint/2010/main" val="19729861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3788" y="541338"/>
            <a:ext cx="7283450" cy="4810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7475" y="1347788"/>
            <a:ext cx="2774950" cy="4459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044825" y="1347788"/>
            <a:ext cx="2774950" cy="21526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044825" y="3652838"/>
            <a:ext cx="2774950" cy="21542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E816A5-7AC6-4200-B6D8-6BE92787D962}" type="slidenum">
              <a:rPr lang="en-GB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Font typeface="Wingdings" pitchFamily="2" charset="2"/>
              <a:buChar char="n"/>
              <a:defRPr/>
            </a:lvl1pPr>
          </a:lstStyle>
          <a:p>
            <a:pPr>
              <a:defRPr/>
            </a:pPr>
            <a:r>
              <a:rPr lang="en-GB">
                <a:solidFill>
                  <a:srgbClr val="261748"/>
                </a:solidFill>
              </a:rPr>
              <a:t>09.12.2010, Daresbury, “Rule of lasers in particle beam research”                                       </a:t>
            </a:r>
          </a:p>
          <a:p>
            <a:pPr>
              <a:defRPr/>
            </a:pPr>
            <a:r>
              <a:rPr lang="en-GB">
                <a:solidFill>
                  <a:srgbClr val="261748"/>
                </a:solidFill>
              </a:rPr>
              <a:t>Holger Schlarb, MSK, DESY</a:t>
            </a:r>
          </a:p>
        </p:txBody>
      </p:sp>
    </p:spTree>
    <p:extLst>
      <p:ext uri="{BB962C8B-B14F-4D97-AF65-F5344CB8AC3E}">
        <p14:creationId xmlns:p14="http://schemas.microsoft.com/office/powerpoint/2010/main" val="3160392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093788" y="541338"/>
            <a:ext cx="7283450" cy="4810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17475" y="1347788"/>
            <a:ext cx="2774950" cy="21526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044825" y="1347788"/>
            <a:ext cx="2774950" cy="21526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17475" y="3652838"/>
            <a:ext cx="2774950" cy="21542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44825" y="3652838"/>
            <a:ext cx="2774950" cy="21542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C4474F-DAE5-4920-B63F-071CDC3F222E}" type="slidenum">
              <a:rPr lang="en-GB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Font typeface="Wingdings" pitchFamily="2" charset="2"/>
              <a:buChar char="n"/>
              <a:defRPr/>
            </a:lvl1pPr>
          </a:lstStyle>
          <a:p>
            <a:pPr>
              <a:defRPr/>
            </a:pPr>
            <a:r>
              <a:rPr lang="en-GB">
                <a:solidFill>
                  <a:srgbClr val="261748"/>
                </a:solidFill>
              </a:rPr>
              <a:t>09.12.2010, Daresbury, “Rule of lasers in particle beam research”                                       </a:t>
            </a:r>
          </a:p>
          <a:p>
            <a:pPr>
              <a:defRPr/>
            </a:pPr>
            <a:r>
              <a:rPr lang="en-GB">
                <a:solidFill>
                  <a:srgbClr val="261748"/>
                </a:solidFill>
              </a:rPr>
              <a:t>Holger Schlarb, MSK, DESY</a:t>
            </a:r>
          </a:p>
        </p:txBody>
      </p:sp>
    </p:spTree>
    <p:extLst>
      <p:ext uri="{BB962C8B-B14F-4D97-AF65-F5344CB8AC3E}">
        <p14:creationId xmlns:p14="http://schemas.microsoft.com/office/powerpoint/2010/main" val="5910191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3788" y="541338"/>
            <a:ext cx="7283450" cy="4810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475" y="1347788"/>
            <a:ext cx="2774950" cy="4459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044825" y="1347788"/>
            <a:ext cx="2774950" cy="21526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044825" y="3652838"/>
            <a:ext cx="2774950" cy="21542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2C8F85-EF18-4C70-8336-49FEE94AC48D}" type="slidenum">
              <a:rPr lang="en-GB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Font typeface="Wingdings" pitchFamily="2" charset="2"/>
              <a:buChar char="n"/>
              <a:defRPr/>
            </a:lvl1pPr>
          </a:lstStyle>
          <a:p>
            <a:pPr>
              <a:defRPr/>
            </a:pPr>
            <a:r>
              <a:rPr lang="en-GB">
                <a:solidFill>
                  <a:srgbClr val="261748"/>
                </a:solidFill>
              </a:rPr>
              <a:t>09.12.2010, Daresbury, “Rule of lasers in particle beam research”                                       </a:t>
            </a:r>
          </a:p>
          <a:p>
            <a:pPr>
              <a:defRPr/>
            </a:pPr>
            <a:r>
              <a:rPr lang="en-GB">
                <a:solidFill>
                  <a:srgbClr val="261748"/>
                </a:solidFill>
              </a:rPr>
              <a:t>Holger Schlarb, MSK, DESY</a:t>
            </a:r>
          </a:p>
        </p:txBody>
      </p:sp>
    </p:spTree>
    <p:extLst>
      <p:ext uri="{BB962C8B-B14F-4D97-AF65-F5344CB8AC3E}">
        <p14:creationId xmlns:p14="http://schemas.microsoft.com/office/powerpoint/2010/main" val="22022588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3788" y="541338"/>
            <a:ext cx="7283450" cy="4810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17475" y="1347788"/>
            <a:ext cx="5702300" cy="4459287"/>
          </a:xfrm>
        </p:spPr>
        <p:txBody>
          <a:bodyPr/>
          <a:lstStyle/>
          <a:p>
            <a:pPr lvl="0"/>
            <a:endParaRPr lang="de-DE" noProof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311F7-0FAC-4049-AAD1-9493D353ABC4}" type="slidenum">
              <a:rPr lang="en-GB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Font typeface="Wingdings" pitchFamily="2" charset="2"/>
              <a:buChar char="n"/>
              <a:defRPr/>
            </a:lvl1pPr>
          </a:lstStyle>
          <a:p>
            <a:pPr>
              <a:defRPr/>
            </a:pPr>
            <a:r>
              <a:rPr lang="en-GB">
                <a:solidFill>
                  <a:srgbClr val="261748"/>
                </a:solidFill>
              </a:rPr>
              <a:t>09.12.2010, Daresbury, “Rule of lasers in particle beam research”                                       </a:t>
            </a:r>
          </a:p>
          <a:p>
            <a:pPr>
              <a:defRPr/>
            </a:pPr>
            <a:r>
              <a:rPr lang="en-GB">
                <a:solidFill>
                  <a:srgbClr val="261748"/>
                </a:solidFill>
              </a:rPr>
              <a:t>Holger Schlarb, MSK, DESY</a:t>
            </a:r>
          </a:p>
        </p:txBody>
      </p:sp>
    </p:spTree>
    <p:extLst>
      <p:ext uri="{BB962C8B-B14F-4D97-AF65-F5344CB8AC3E}">
        <p14:creationId xmlns:p14="http://schemas.microsoft.com/office/powerpoint/2010/main" val="1734296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681333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82575" y="977900"/>
            <a:ext cx="4183063" cy="4792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18038" y="977900"/>
            <a:ext cx="4184650" cy="4792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69788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1233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22968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6202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2478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dirty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100731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4.jpeg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7.png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744538"/>
          </a:xfrm>
          <a:prstGeom prst="rect">
            <a:avLst/>
          </a:prstGeom>
          <a:solidFill>
            <a:srgbClr val="00A6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2575" y="977900"/>
            <a:ext cx="8520113" cy="479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 smtClean="0"/>
              <a:t>Textmasterformate</a:t>
            </a:r>
            <a:r>
              <a:rPr lang="en-GB" dirty="0" smtClean="0"/>
              <a:t> </a:t>
            </a:r>
            <a:r>
              <a:rPr lang="en-GB" dirty="0" err="1" smtClean="0"/>
              <a:t>durch</a:t>
            </a:r>
            <a:r>
              <a:rPr lang="en-GB" dirty="0" smtClean="0"/>
              <a:t> </a:t>
            </a:r>
            <a:r>
              <a:rPr lang="en-GB" dirty="0" err="1" smtClean="0"/>
              <a:t>Klicken</a:t>
            </a:r>
            <a:r>
              <a:rPr lang="en-GB" dirty="0" smtClean="0"/>
              <a:t> </a:t>
            </a:r>
            <a:r>
              <a:rPr lang="en-GB" dirty="0" err="1" smtClean="0"/>
              <a:t>bearbeiten</a:t>
            </a:r>
            <a:endParaRPr lang="en-GB" dirty="0" smtClean="0"/>
          </a:p>
          <a:p>
            <a:pPr lvl="1"/>
            <a:r>
              <a:rPr lang="en-GB" dirty="0" err="1" smtClean="0"/>
              <a:t>Zweite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92100" y="103188"/>
            <a:ext cx="8520113" cy="54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Titelmasterformat durch Klicken bearbeiten</a:t>
            </a: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282575" y="6280150"/>
            <a:ext cx="759301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0" anchor="ctr"/>
          <a:lstStyle/>
          <a:p>
            <a:pPr algn="r" eaLnBrk="1" hangingPunct="1"/>
            <a:r>
              <a:rPr lang="en-GB" sz="900" b="1" dirty="0">
                <a:solidFill>
                  <a:schemeClr val="bg2"/>
                </a:solidFill>
              </a:rPr>
              <a:t>Christian Schmidt </a:t>
            </a:r>
            <a:r>
              <a:rPr lang="en-GB" sz="900" dirty="0">
                <a:solidFill>
                  <a:schemeClr val="bg2"/>
                </a:solidFill>
              </a:rPr>
              <a:t>| </a:t>
            </a:r>
            <a:r>
              <a:rPr lang="en-GB" sz="900" dirty="0" smtClean="0">
                <a:solidFill>
                  <a:schemeClr val="bg2"/>
                </a:solidFill>
              </a:rPr>
              <a:t>LLRF workshop 2011|  18.10.2011  </a:t>
            </a:r>
            <a:r>
              <a:rPr lang="en-GB" sz="900" dirty="0">
                <a:solidFill>
                  <a:schemeClr val="bg2"/>
                </a:solidFill>
              </a:rPr>
              <a:t>|  </a:t>
            </a:r>
            <a:r>
              <a:rPr lang="en-GB" sz="900" b="1" dirty="0" smtClean="0">
                <a:solidFill>
                  <a:schemeClr val="bg2"/>
                </a:solidFill>
              </a:rPr>
              <a:t>Page </a:t>
            </a:r>
            <a:fld id="{F49486B4-C8CD-4A75-8B4C-B848C66B1E1D}" type="slidenum">
              <a:rPr lang="en-GB" sz="900" b="1">
                <a:solidFill>
                  <a:schemeClr val="bg2"/>
                </a:solidFill>
              </a:rPr>
              <a:pPr algn="r" eaLnBrk="1" hangingPunct="1"/>
              <a:t>‹Nr.›</a:t>
            </a:fld>
            <a:endParaRPr lang="en-GB" sz="900" b="1" dirty="0">
              <a:solidFill>
                <a:schemeClr val="bg2"/>
              </a:solidFill>
            </a:endParaRPr>
          </a:p>
        </p:txBody>
      </p:sp>
      <p:pic>
        <p:nvPicPr>
          <p:cNvPr id="1030" name="Picture 10" descr="DESY-Logo-cyan-RGB_ger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24" t="-7854" r="-18587" b="-12566"/>
          <a:stretch>
            <a:fillRect/>
          </a:stretch>
        </p:blipFill>
        <p:spPr bwMode="auto">
          <a:xfrm>
            <a:off x="8035925" y="6099175"/>
            <a:ext cx="776288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  <p:sldLayoutId id="2147483873" r:id="rId10"/>
    <p:sldLayoutId id="2147483874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9pPr>
    </p:titleStyle>
    <p:bodyStyle>
      <a:lvl1pPr marL="265113" indent="-265113" algn="l" rtl="0" eaLnBrk="0" fontAlgn="base" hangingPunct="0">
        <a:spcBef>
          <a:spcPct val="0"/>
        </a:spcBef>
        <a:spcAft>
          <a:spcPct val="50000"/>
        </a:spcAft>
        <a:buClr>
          <a:srgbClr val="F28E00"/>
        </a:buClr>
        <a:buFont typeface="Arial Black" pitchFamily="34" charset="0"/>
        <a:buChar char="&gt;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184150" algn="l" rtl="0" eaLnBrk="0" fontAlgn="base" hangingPunct="0">
        <a:spcBef>
          <a:spcPct val="0"/>
        </a:spcBef>
        <a:spcAft>
          <a:spcPct val="5000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236663" indent="-228600" algn="l" rtl="0" eaLnBrk="0" fontAlgn="base" hangingPunct="0">
        <a:spcBef>
          <a:spcPct val="0"/>
        </a:spcBef>
        <a:spcAft>
          <a:spcPct val="0"/>
        </a:spcAft>
        <a:buClr>
          <a:srgbClr val="FF9900"/>
        </a:buClr>
        <a:buFont typeface="Arial Black" pitchFamily="34" charset="0"/>
        <a:defRPr sz="1200">
          <a:solidFill>
            <a:schemeClr val="tx1"/>
          </a:solidFill>
          <a:latin typeface="+mn-lt"/>
        </a:defRPr>
      </a:lvl3pPr>
      <a:lvl4pPr marL="1644650" indent="-228600" algn="l" rtl="0" eaLnBrk="0" fontAlgn="base" hangingPunct="0">
        <a:spcBef>
          <a:spcPct val="0"/>
        </a:spcBef>
        <a:spcAft>
          <a:spcPct val="0"/>
        </a:spcAft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34" descr="Undulator_final_nurh#50DE97_rechts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8" y="117475"/>
            <a:ext cx="5778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0" name="Rectangle 1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42325" y="114300"/>
            <a:ext cx="576263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000" tIns="45720" rIns="54000" bIns="1800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buClrTx/>
              <a:buFontTx/>
              <a:buNone/>
              <a:defRPr sz="1000" b="1">
                <a:solidFill>
                  <a:schemeClr val="bg1"/>
                </a:solidFill>
                <a:latin typeface="Arial" charset="0"/>
                <a:ea typeface="Geneva" pitchFamily="1" charset="-128"/>
              </a:defRPr>
            </a:lvl1pPr>
          </a:lstStyle>
          <a:p>
            <a:pPr>
              <a:defRPr/>
            </a:pPr>
            <a:fld id="{31C6EF56-9577-473B-A9EA-93804851745C}" type="slidenum">
              <a:rPr lang="en-GB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srgbClr val="FFFFFF"/>
              </a:solidFill>
            </a:endParaRPr>
          </a:p>
        </p:txBody>
      </p:sp>
      <p:pic>
        <p:nvPicPr>
          <p:cNvPr id="1028" name="Picture 37" descr="Helmholtz_Logo"/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6600" y="6516688"/>
            <a:ext cx="584200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121" descr="DESY-Logo-cyan-RGB_Hintergrund weiss"/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888" y="6511925"/>
            <a:ext cx="252412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122"/>
          <p:cNvSpPr>
            <a:spLocks noChangeArrowheads="1"/>
          </p:cNvSpPr>
          <p:nvPr userDrawn="1"/>
        </p:nvSpPr>
        <p:spPr bwMode="auto">
          <a:xfrm>
            <a:off x="1093788" y="114300"/>
            <a:ext cx="7283450" cy="915988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GB" sz="2400">
              <a:solidFill>
                <a:srgbClr val="261748"/>
              </a:solidFill>
              <a:latin typeface="Arial" charset="0"/>
            </a:endParaRPr>
          </a:p>
        </p:txBody>
      </p:sp>
      <p:sp>
        <p:nvSpPr>
          <p:cNvPr id="1032" name="Text Box 123"/>
          <p:cNvSpPr txBox="1">
            <a:spLocks noChangeArrowheads="1"/>
          </p:cNvSpPr>
          <p:nvPr userDrawn="1"/>
        </p:nvSpPr>
        <p:spPr bwMode="auto">
          <a:xfrm>
            <a:off x="1093788" y="114300"/>
            <a:ext cx="66294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25155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79200" tIns="0" rIns="46800" bIns="0" anchor="b"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r>
              <a:rPr lang="en-GB" sz="1000" dirty="0" smtClean="0">
                <a:solidFill>
                  <a:srgbClr val="FFFFFF"/>
                </a:solidFill>
              </a:rPr>
              <a:t>Tutorial on Synchronization</a:t>
            </a:r>
          </a:p>
        </p:txBody>
      </p:sp>
      <p:pic>
        <p:nvPicPr>
          <p:cNvPr id="2" name="Picture 127" descr="logo-XFEL_rgb"/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Rectangle 130"/>
          <p:cNvSpPr>
            <a:spLocks noGrp="1" noChangeArrowheads="1"/>
          </p:cNvSpPr>
          <p:nvPr>
            <p:ph type="title"/>
          </p:nvPr>
        </p:nvSpPr>
        <p:spPr bwMode="auto">
          <a:xfrm>
            <a:off x="1093788" y="541338"/>
            <a:ext cx="7283450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Slide title: Don’t edit here!</a:t>
            </a:r>
          </a:p>
        </p:txBody>
      </p:sp>
      <p:sp>
        <p:nvSpPr>
          <p:cNvPr id="1034" name="Rectangle 132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117475" y="1347788"/>
            <a:ext cx="5702300" cy="445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7000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text format – don’t edit!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475" y="6475413"/>
            <a:ext cx="5702300" cy="296862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None/>
              <a:defRPr>
                <a:latin typeface="Arial" pitchFamily="34" charset="0"/>
              </a:defRPr>
            </a:lvl1pPr>
          </a:lstStyle>
          <a:p>
            <a:pPr eaLnBrk="1" hangingPunct="1">
              <a:spcBef>
                <a:spcPct val="20000"/>
              </a:spcBef>
              <a:buClr>
                <a:srgbClr val="F8B323"/>
              </a:buClr>
              <a:defRPr/>
            </a:pPr>
            <a:r>
              <a:rPr lang="en-GB" sz="900">
                <a:solidFill>
                  <a:srgbClr val="261748"/>
                </a:solidFill>
              </a:rPr>
              <a:t>Holger Schlarb, DESY</a:t>
            </a:r>
          </a:p>
          <a:p>
            <a:pPr eaLnBrk="1" hangingPunct="1">
              <a:spcBef>
                <a:spcPct val="20000"/>
              </a:spcBef>
              <a:buClr>
                <a:srgbClr val="F8B323"/>
              </a:buClr>
              <a:defRPr/>
            </a:pPr>
            <a:r>
              <a:rPr lang="en-GB" sz="900">
                <a:solidFill>
                  <a:srgbClr val="261748"/>
                </a:solidFill>
              </a:rPr>
              <a:t>Tutorial on Synchronization, FEL 2011, Shanghai, 25.08.2011</a:t>
            </a:r>
          </a:p>
        </p:txBody>
      </p:sp>
    </p:spTree>
    <p:extLst>
      <p:ext uri="{BB962C8B-B14F-4D97-AF65-F5344CB8AC3E}">
        <p14:creationId xmlns:p14="http://schemas.microsoft.com/office/powerpoint/2010/main" val="4138686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  <p:sldLayoutId id="2147483888" r:id="rId12"/>
    <p:sldLayoutId id="2147483889" r:id="rId13"/>
    <p:sldLayoutId id="2147483890" r:id="rId14"/>
    <p:sldLayoutId id="2147483891" r:id="rId15"/>
    <p:sldLayoutId id="2147483892" r:id="rId16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9pPr>
    </p:titleStyle>
    <p:bodyStyle>
      <a:lvl1pPr marL="298450" indent="-2984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n"/>
        <a:defRPr sz="2400">
          <a:solidFill>
            <a:schemeClr val="tx2"/>
          </a:solidFill>
          <a:latin typeface="+mn-lt"/>
          <a:ea typeface="+mn-ea"/>
          <a:cs typeface="+mn-cs"/>
        </a:defRPr>
      </a:lvl1pPr>
      <a:lvl2pPr marL="558800" indent="-2587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2"/>
          </a:solidFill>
          <a:latin typeface="+mn-lt"/>
          <a:ea typeface="+mn-ea"/>
        </a:defRPr>
      </a:lvl2pPr>
      <a:lvl3pPr marL="817563" indent="-25717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"/>
        <a:defRPr sz="2400">
          <a:solidFill>
            <a:schemeClr val="tx2"/>
          </a:solidFill>
          <a:latin typeface="+mn-lt"/>
          <a:ea typeface="+mn-ea"/>
        </a:defRPr>
      </a:lvl3pPr>
      <a:lvl4pPr marL="1077913" indent="-258763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rgbClr val="100F2E"/>
          </a:solidFill>
          <a:latin typeface="+mn-lt"/>
          <a:ea typeface="+mn-ea"/>
        </a:defRPr>
      </a:lvl4pPr>
      <a:lvl5pPr marL="1312863" indent="-223838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5pPr>
      <a:lvl6pPr marL="17700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6pPr>
      <a:lvl7pPr marL="22272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7pPr>
      <a:lvl8pPr marL="26844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8pPr>
      <a:lvl9pPr marL="31416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emf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9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Precision regulation of radio frequency fields at FLASH</a:t>
            </a:r>
          </a:p>
        </p:txBody>
      </p:sp>
      <p:sp>
        <p:nvSpPr>
          <p:cNvPr id="3075" name="Rectangle 30"/>
          <p:cNvSpPr>
            <a:spLocks noGrp="1" noChangeArrowheads="1"/>
          </p:cNvSpPr>
          <p:nvPr>
            <p:ph type="subTitle" idx="1"/>
          </p:nvPr>
        </p:nvSpPr>
        <p:spPr>
          <a:xfrm>
            <a:off x="282575" y="1363663"/>
            <a:ext cx="8529638" cy="485775"/>
          </a:xfrm>
        </p:spPr>
        <p:txBody>
          <a:bodyPr/>
          <a:lstStyle/>
          <a:p>
            <a:pPr eaLnBrk="1" hangingPunct="1"/>
            <a:endParaRPr lang="de-DE" dirty="0" smtClean="0"/>
          </a:p>
        </p:txBody>
      </p:sp>
      <p:sp>
        <p:nvSpPr>
          <p:cNvPr id="3076" name="Text Box 35"/>
          <p:cNvSpPr txBox="1">
            <a:spLocks noChangeArrowheads="1"/>
          </p:cNvSpPr>
          <p:nvPr/>
        </p:nvSpPr>
        <p:spPr bwMode="auto">
          <a:xfrm>
            <a:off x="4646613" y="4356100"/>
            <a:ext cx="4165600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dirty="0">
                <a:solidFill>
                  <a:srgbClr val="00A5EB"/>
                </a:solidFill>
              </a:rPr>
              <a:t>Christian Schmidt</a:t>
            </a:r>
          </a:p>
          <a:p>
            <a:r>
              <a:rPr lang="en-US" dirty="0" smtClean="0">
                <a:solidFill>
                  <a:srgbClr val="00A5EB"/>
                </a:solidFill>
              </a:rPr>
              <a:t>for </a:t>
            </a:r>
            <a:r>
              <a:rPr lang="en-US" dirty="0">
                <a:solidFill>
                  <a:srgbClr val="00A5EB"/>
                </a:solidFill>
              </a:rPr>
              <a:t>the LLRF </a:t>
            </a:r>
            <a:r>
              <a:rPr lang="en-US" dirty="0" smtClean="0">
                <a:solidFill>
                  <a:srgbClr val="00A5EB"/>
                </a:solidFill>
              </a:rPr>
              <a:t>&amp; </a:t>
            </a:r>
            <a:r>
              <a:rPr lang="en-US" dirty="0" err="1" smtClean="0">
                <a:solidFill>
                  <a:srgbClr val="00A5EB"/>
                </a:solidFill>
              </a:rPr>
              <a:t>LbSyn</a:t>
            </a:r>
            <a:r>
              <a:rPr lang="en-US" dirty="0" smtClean="0">
                <a:solidFill>
                  <a:srgbClr val="00A5EB"/>
                </a:solidFill>
              </a:rPr>
              <a:t> team</a:t>
            </a:r>
            <a:endParaRPr lang="en-US" dirty="0">
              <a:solidFill>
                <a:srgbClr val="00A5EB"/>
              </a:solidFill>
            </a:endParaRPr>
          </a:p>
          <a:p>
            <a:r>
              <a:rPr lang="de-DE" dirty="0" smtClean="0"/>
              <a:t>LLRF </a:t>
            </a:r>
            <a:r>
              <a:rPr lang="de-DE" dirty="0" err="1" smtClean="0"/>
              <a:t>workshop</a:t>
            </a:r>
            <a:r>
              <a:rPr lang="de-DE" dirty="0" smtClean="0"/>
              <a:t> 2011</a:t>
            </a:r>
            <a:endParaRPr lang="de-DE" dirty="0"/>
          </a:p>
          <a:p>
            <a:r>
              <a:rPr lang="de-DE" dirty="0" smtClean="0"/>
              <a:t>18.10.2011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142504" y="103188"/>
            <a:ext cx="9001496" cy="544512"/>
          </a:xfrm>
        </p:spPr>
        <p:txBody>
          <a:bodyPr/>
          <a:lstStyle/>
          <a:p>
            <a:r>
              <a:rPr lang="en-US" dirty="0" smtClean="0"/>
              <a:t>Achieved energy stability during ILC tests (Feb 2011) </a:t>
            </a: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08"/>
          <a:stretch>
            <a:fillRect/>
          </a:stretch>
        </p:blipFill>
        <p:spPr bwMode="auto">
          <a:xfrm>
            <a:off x="417513" y="868363"/>
            <a:ext cx="7535862" cy="510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0" name="Oval 3"/>
          <p:cNvSpPr>
            <a:spLocks noChangeArrowheads="1"/>
          </p:cNvSpPr>
          <p:nvPr/>
        </p:nvSpPr>
        <p:spPr bwMode="auto">
          <a:xfrm>
            <a:off x="5678488" y="1849438"/>
            <a:ext cx="1711325" cy="266700"/>
          </a:xfrm>
          <a:prstGeom prst="ellips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14341" name="Straight Connector 5"/>
          <p:cNvCxnSpPr>
            <a:cxnSpLocks noChangeShapeType="1"/>
          </p:cNvCxnSpPr>
          <p:nvPr/>
        </p:nvCxnSpPr>
        <p:spPr bwMode="auto">
          <a:xfrm>
            <a:off x="1371600" y="4827588"/>
            <a:ext cx="3200400" cy="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42" name="Straight Connector 7"/>
          <p:cNvCxnSpPr>
            <a:cxnSpLocks noChangeShapeType="1"/>
          </p:cNvCxnSpPr>
          <p:nvPr/>
        </p:nvCxnSpPr>
        <p:spPr bwMode="auto">
          <a:xfrm>
            <a:off x="1371600" y="5192713"/>
            <a:ext cx="3200400" cy="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43" name="Straight Arrow Connector 9"/>
          <p:cNvCxnSpPr>
            <a:cxnSpLocks noChangeShapeType="1"/>
          </p:cNvCxnSpPr>
          <p:nvPr/>
        </p:nvCxnSpPr>
        <p:spPr bwMode="auto">
          <a:xfrm flipH="1">
            <a:off x="3189288" y="2116138"/>
            <a:ext cx="2041525" cy="2636837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344" name="Oval 11"/>
          <p:cNvSpPr>
            <a:spLocks noChangeArrowheads="1"/>
          </p:cNvSpPr>
          <p:nvPr/>
        </p:nvSpPr>
        <p:spPr bwMode="auto">
          <a:xfrm>
            <a:off x="5603875" y="2970213"/>
            <a:ext cx="2019300" cy="265112"/>
          </a:xfrm>
          <a:prstGeom prst="ellips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3" name="Gerade Verbindung mit Pfeil 2"/>
          <p:cNvCxnSpPr/>
          <p:nvPr/>
        </p:nvCxnSpPr>
        <p:spPr bwMode="auto">
          <a:xfrm>
            <a:off x="1619250" y="6048375"/>
            <a:ext cx="2867025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Textfeld 4"/>
          <p:cNvSpPr txBox="1"/>
          <p:nvPr/>
        </p:nvSpPr>
        <p:spPr>
          <a:xfrm>
            <a:off x="2396172" y="6036261"/>
            <a:ext cx="13997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Palatino Linotype" pitchFamily="18" charset="0"/>
              </a:rPr>
              <a:t>1200 bunches</a:t>
            </a:r>
            <a:endParaRPr lang="en-US" dirty="0">
              <a:latin typeface="Palatino Linotype" pitchFamily="18" charset="0"/>
            </a:endParaRPr>
          </a:p>
        </p:txBody>
      </p:sp>
      <p:cxnSp>
        <p:nvCxnSpPr>
          <p:cNvPr id="7" name="Gerade Verbindung mit Pfeil 6"/>
          <p:cNvCxnSpPr/>
          <p:nvPr/>
        </p:nvCxnSpPr>
        <p:spPr bwMode="auto">
          <a:xfrm>
            <a:off x="1531917" y="4827588"/>
            <a:ext cx="0" cy="37256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Textfeld 9"/>
          <p:cNvSpPr txBox="1"/>
          <p:nvPr/>
        </p:nvSpPr>
        <p:spPr>
          <a:xfrm>
            <a:off x="1282997" y="4489034"/>
            <a:ext cx="19062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 ~ 500 </a:t>
            </a:r>
            <a:r>
              <a:rPr lang="de-DE" b="1" dirty="0" err="1" smtClean="0"/>
              <a:t>kV</a:t>
            </a:r>
            <a:r>
              <a:rPr lang="de-DE" b="1" dirty="0" smtClean="0"/>
              <a:t> @ 1GeV</a:t>
            </a:r>
            <a:endParaRPr lang="de-DE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llipse 12"/>
          <p:cNvSpPr/>
          <p:nvPr/>
        </p:nvSpPr>
        <p:spPr bwMode="auto">
          <a:xfrm>
            <a:off x="118754" y="819397"/>
            <a:ext cx="8906494" cy="5427024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bg2"/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Ellipse 6"/>
          <p:cNvSpPr/>
          <p:nvPr/>
        </p:nvSpPr>
        <p:spPr bwMode="auto">
          <a:xfrm>
            <a:off x="558140" y="1339060"/>
            <a:ext cx="7730837" cy="3209190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bg2"/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Cascaded regulation concept</a:t>
            </a:r>
            <a:endParaRPr lang="en-US" dirty="0"/>
          </a:p>
        </p:txBody>
      </p:sp>
      <p:sp>
        <p:nvSpPr>
          <p:cNvPr id="5" name="Ellipse 4"/>
          <p:cNvSpPr/>
          <p:nvPr/>
        </p:nvSpPr>
        <p:spPr bwMode="auto">
          <a:xfrm>
            <a:off x="1258785" y="1710047"/>
            <a:ext cx="5035138" cy="2101932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2206853" y="2010697"/>
            <a:ext cx="3323346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28E00"/>
                </a:solidFill>
              </a:rPr>
              <a:t>Intra-pulse RF regulation (1Mhz)</a:t>
            </a:r>
            <a:endParaRPr lang="en-US" b="1" dirty="0">
              <a:solidFill>
                <a:srgbClr val="F28E00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2731322" y="1423110"/>
            <a:ext cx="34018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28E00"/>
                </a:solidFill>
              </a:rPr>
              <a:t>Pulse to pulse adaptation (10 Hz)</a:t>
            </a:r>
            <a:endParaRPr lang="en-US" b="1" dirty="0">
              <a:solidFill>
                <a:srgbClr val="F28E00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2206853" y="2349116"/>
            <a:ext cx="305885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Feedback controller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Beam based feedback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Beam loading compensation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Cavity max gradient limiters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Table limitations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2206853" y="3835731"/>
            <a:ext cx="35301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Learning Feed-forward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Beam based set-point corrections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3212572" y="1000499"/>
            <a:ext cx="25539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28E00"/>
                </a:solidFill>
              </a:rPr>
              <a:t>Slow adaptation ( &gt;1 Hz)</a:t>
            </a:r>
            <a:endParaRPr lang="en-US" b="1" dirty="0">
              <a:solidFill>
                <a:srgbClr val="F28E00"/>
              </a:solidFill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2253340" y="4631378"/>
            <a:ext cx="348364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Loop gain and phase correction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>
                <a:solidFill>
                  <a:schemeClr val="bg1"/>
                </a:solidFill>
              </a:rPr>
              <a:t>Piezo</a:t>
            </a:r>
            <a:r>
              <a:rPr lang="en-US" dirty="0" smtClean="0">
                <a:solidFill>
                  <a:schemeClr val="bg1"/>
                </a:solidFill>
              </a:rPr>
              <a:t> resonance control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DAC offset compensation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Beam based set-point adaptation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Phase filling optimization</a:t>
            </a:r>
          </a:p>
        </p:txBody>
      </p:sp>
      <p:sp>
        <p:nvSpPr>
          <p:cNvPr id="19" name="Nach rechts gekrümmter Pfeil 18"/>
          <p:cNvSpPr/>
          <p:nvPr/>
        </p:nvSpPr>
        <p:spPr bwMode="auto">
          <a:xfrm rot="10341832">
            <a:off x="5844034" y="2581648"/>
            <a:ext cx="731520" cy="1216152"/>
          </a:xfrm>
          <a:prstGeom prst="curvedRightArrow">
            <a:avLst/>
          </a:prstGeom>
          <a:solidFill>
            <a:srgbClr val="F28E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Nach rechts gekrümmter Pfeil 19"/>
          <p:cNvSpPr/>
          <p:nvPr/>
        </p:nvSpPr>
        <p:spPr bwMode="auto">
          <a:xfrm rot="10341832">
            <a:off x="5996434" y="3940174"/>
            <a:ext cx="731520" cy="1216152"/>
          </a:xfrm>
          <a:prstGeom prst="curvedRightArrow">
            <a:avLst/>
          </a:prstGeom>
          <a:solidFill>
            <a:srgbClr val="F28E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6035110" y="5199537"/>
            <a:ext cx="15408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28E00"/>
                </a:solidFill>
              </a:rPr>
              <a:t>Keep in range</a:t>
            </a:r>
            <a:endParaRPr lang="en-US" b="1" dirty="0">
              <a:solidFill>
                <a:srgbClr val="F28E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864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Upgrade to </a:t>
            </a:r>
            <a:r>
              <a:rPr lang="en-US" dirty="0" err="1" smtClean="0"/>
              <a:t>uTCA</a:t>
            </a:r>
            <a:r>
              <a:rPr lang="en-US" dirty="0" smtClean="0"/>
              <a:t> standard</a:t>
            </a:r>
            <a:endParaRPr lang="en-US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94" b="33985"/>
          <a:stretch/>
        </p:blipFill>
        <p:spPr>
          <a:xfrm>
            <a:off x="349249" y="809624"/>
            <a:ext cx="7200000" cy="3278939"/>
          </a:xfrm>
        </p:spPr>
      </p:pic>
      <p:graphicFrame>
        <p:nvGraphicFramePr>
          <p:cNvPr id="5" name="Inhaltsplatzhalt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398447648"/>
              </p:ext>
            </p:extLst>
          </p:nvPr>
        </p:nvGraphicFramePr>
        <p:xfrm>
          <a:off x="4846638" y="857249"/>
          <a:ext cx="4192587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7529"/>
                <a:gridCol w="1397529"/>
                <a:gridCol w="1397529"/>
              </a:tblGrid>
              <a:tr h="295275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Standard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VME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err="1" smtClean="0"/>
                        <a:t>uTCA</a:t>
                      </a:r>
                      <a:endParaRPr lang="de-DE" sz="1400" dirty="0"/>
                    </a:p>
                  </a:txBody>
                  <a:tcPr/>
                </a:tc>
              </a:tr>
              <a:tr h="295275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ADC 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14 </a:t>
                      </a:r>
                      <a:r>
                        <a:rPr lang="de-DE" sz="1400" dirty="0" err="1" smtClean="0"/>
                        <a:t>bit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16</a:t>
                      </a:r>
                      <a:r>
                        <a:rPr lang="de-DE" sz="1400" baseline="0" dirty="0" smtClean="0"/>
                        <a:t> </a:t>
                      </a:r>
                      <a:r>
                        <a:rPr lang="de-DE" sz="1400" baseline="0" dirty="0" err="1" smtClean="0"/>
                        <a:t>bit</a:t>
                      </a:r>
                      <a:endParaRPr lang="de-DE" sz="1400" dirty="0"/>
                    </a:p>
                  </a:txBody>
                  <a:tcPr/>
                </a:tc>
              </a:tr>
              <a:tr h="295275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DAC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14 </a:t>
                      </a:r>
                      <a:r>
                        <a:rPr lang="de-DE" sz="1400" dirty="0" err="1" smtClean="0"/>
                        <a:t>bit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16 </a:t>
                      </a:r>
                      <a:r>
                        <a:rPr lang="de-DE" sz="1400" dirty="0" err="1" smtClean="0"/>
                        <a:t>bit</a:t>
                      </a:r>
                      <a:endParaRPr lang="de-DE" sz="1400" dirty="0"/>
                    </a:p>
                  </a:txBody>
                  <a:tcPr/>
                </a:tc>
              </a:tr>
              <a:tr h="295275">
                <a:tc>
                  <a:txBody>
                    <a:bodyPr/>
                    <a:lstStyle/>
                    <a:p>
                      <a:r>
                        <a:rPr lang="de-DE" sz="1400" dirty="0" err="1" smtClean="0"/>
                        <a:t>fs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1 MHz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9 MHz</a:t>
                      </a:r>
                      <a:endParaRPr lang="de-DE" sz="1400" dirty="0"/>
                    </a:p>
                  </a:txBody>
                  <a:tcPr/>
                </a:tc>
              </a:tr>
              <a:tr h="295275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N 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2048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16384</a:t>
                      </a:r>
                    </a:p>
                  </a:txBody>
                  <a:tcPr/>
                </a:tc>
              </a:tr>
              <a:tr h="295275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…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 dirty="0" smtClean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" y="3974726"/>
            <a:ext cx="5305425" cy="2340630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5276850" y="4067175"/>
            <a:ext cx="119135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 err="1" smtClean="0"/>
              <a:t>Thanks</a:t>
            </a:r>
            <a:r>
              <a:rPr lang="de-DE" sz="1000" dirty="0" smtClean="0"/>
              <a:t>: </a:t>
            </a:r>
            <a:r>
              <a:rPr lang="de-DE" sz="1000" dirty="0" err="1" smtClean="0"/>
              <a:t>F.Ludwig</a:t>
            </a:r>
            <a:endParaRPr lang="de-DE" sz="1000" dirty="0"/>
          </a:p>
        </p:txBody>
      </p:sp>
      <p:sp>
        <p:nvSpPr>
          <p:cNvPr id="9" name="Textfeld 8"/>
          <p:cNvSpPr txBox="1"/>
          <p:nvPr/>
        </p:nvSpPr>
        <p:spPr>
          <a:xfrm>
            <a:off x="5629275" y="4733925"/>
            <a:ext cx="282199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Tunnel installation (XFEL)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Drift compensation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Scalability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Non-IQ sampling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956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Excitation of the 8/9-Pi mode</a:t>
            </a:r>
            <a:endParaRPr lang="en-US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0" t="13156" r="2767" b="6964"/>
          <a:stretch/>
        </p:blipFill>
        <p:spPr>
          <a:xfrm rot="5400000">
            <a:off x="685521" y="267532"/>
            <a:ext cx="5400000" cy="6573168"/>
          </a:xfrm>
        </p:spPr>
      </p:pic>
      <p:pic>
        <p:nvPicPr>
          <p:cNvPr id="6" name="Inhaltsplatzhalt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8084" y="1184268"/>
            <a:ext cx="5245571" cy="2341370"/>
          </a:xfrm>
        </p:spPr>
      </p:pic>
      <p:cxnSp>
        <p:nvCxnSpPr>
          <p:cNvPr id="4" name="Gerade Verbindung mit Pfeil 3"/>
          <p:cNvCxnSpPr/>
          <p:nvPr/>
        </p:nvCxnSpPr>
        <p:spPr bwMode="auto">
          <a:xfrm flipH="1" flipV="1">
            <a:off x="4048126" y="3714750"/>
            <a:ext cx="3209924" cy="42862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Textfeld 6"/>
          <p:cNvSpPr txBox="1"/>
          <p:nvPr/>
        </p:nvSpPr>
        <p:spPr>
          <a:xfrm>
            <a:off x="6529182" y="4263449"/>
            <a:ext cx="261481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Individual cavity </a:t>
            </a:r>
          </a:p>
          <a:p>
            <a:r>
              <a:rPr lang="en-US" dirty="0" smtClean="0"/>
              <a:t>resonance frequencies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Filtering with controller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New modeling methods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Spread of cavities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462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Amplitude stability as function of controller delay</a:t>
            </a:r>
            <a:endParaRPr lang="en-US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6077"/>
            <a:ext cx="6614557" cy="4960918"/>
          </a:xfrm>
        </p:spPr>
      </p:pic>
      <p:grpSp>
        <p:nvGrpSpPr>
          <p:cNvPr id="9" name="Gruppieren 8"/>
          <p:cNvGrpSpPr/>
          <p:nvPr/>
        </p:nvGrpSpPr>
        <p:grpSpPr>
          <a:xfrm>
            <a:off x="1430507" y="1689350"/>
            <a:ext cx="552671" cy="1369706"/>
            <a:chOff x="1223157" y="4785756"/>
            <a:chExt cx="510639" cy="1448789"/>
          </a:xfrm>
        </p:grpSpPr>
        <p:sp>
          <p:nvSpPr>
            <p:cNvPr id="8" name="Rechteck 7"/>
            <p:cNvSpPr/>
            <p:nvPr/>
          </p:nvSpPr>
          <p:spPr bwMode="auto">
            <a:xfrm>
              <a:off x="1223157" y="4785756"/>
              <a:ext cx="510639" cy="1448789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  <a:shade val="30000"/>
                    <a:satMod val="115000"/>
                  </a:schemeClr>
                </a:gs>
                <a:gs pos="50000">
                  <a:schemeClr val="bg1">
                    <a:lumMod val="85000"/>
                    <a:shade val="67500"/>
                    <a:satMod val="115000"/>
                  </a:schemeClr>
                </a:gs>
                <a:gs pos="100000">
                  <a:schemeClr val="bg1">
                    <a:lumMod val="85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softEdge rad="63500"/>
            </a:effectLst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" name="Textfeld 6"/>
            <p:cNvSpPr txBox="1"/>
            <p:nvPr/>
          </p:nvSpPr>
          <p:spPr>
            <a:xfrm rot="16200000">
              <a:off x="815474" y="5371678"/>
              <a:ext cx="132600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Palatino Linotype" pitchFamily="18" charset="0"/>
                </a:rPr>
                <a:t>8/9-pi mode</a:t>
              </a:r>
              <a:endParaRPr lang="en-US" b="1" dirty="0">
                <a:latin typeface="Palatino Linotype" pitchFamily="18" charset="0"/>
              </a:endParaRPr>
            </a:p>
          </p:txBody>
        </p:sp>
      </p:grpSp>
      <p:grpSp>
        <p:nvGrpSpPr>
          <p:cNvPr id="10" name="Gruppieren 9"/>
          <p:cNvGrpSpPr/>
          <p:nvPr/>
        </p:nvGrpSpPr>
        <p:grpSpPr>
          <a:xfrm>
            <a:off x="3822939" y="1628740"/>
            <a:ext cx="493426" cy="1430316"/>
            <a:chOff x="1733796" y="4908757"/>
            <a:chExt cx="510639" cy="1448789"/>
          </a:xfrm>
        </p:grpSpPr>
        <p:sp>
          <p:nvSpPr>
            <p:cNvPr id="11" name="Rechteck 10"/>
            <p:cNvSpPr/>
            <p:nvPr/>
          </p:nvSpPr>
          <p:spPr bwMode="auto">
            <a:xfrm>
              <a:off x="1733796" y="4908757"/>
              <a:ext cx="510639" cy="1448789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  <a:shade val="30000"/>
                    <a:satMod val="115000"/>
                  </a:schemeClr>
                </a:gs>
                <a:gs pos="50000">
                  <a:schemeClr val="bg1">
                    <a:lumMod val="85000"/>
                    <a:shade val="67500"/>
                    <a:satMod val="115000"/>
                  </a:schemeClr>
                </a:gs>
                <a:gs pos="100000">
                  <a:schemeClr val="bg1">
                    <a:lumMod val="85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softEdge rad="63500"/>
            </a:effectLst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Textfeld 11"/>
            <p:cNvSpPr txBox="1"/>
            <p:nvPr/>
          </p:nvSpPr>
          <p:spPr>
            <a:xfrm rot="16200000">
              <a:off x="1304341" y="5463875"/>
              <a:ext cx="132600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Palatino Linotype" pitchFamily="18" charset="0"/>
                </a:rPr>
                <a:t>8/9-pi mode</a:t>
              </a:r>
              <a:endParaRPr lang="en-US" b="1" dirty="0">
                <a:latin typeface="Palatino Linotype" pitchFamily="18" charset="0"/>
              </a:endParaRPr>
            </a:p>
          </p:txBody>
        </p:sp>
      </p:grpSp>
      <p:pic>
        <p:nvPicPr>
          <p:cNvPr id="6" name="Inhaltsplatzhalt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853" y="1543792"/>
            <a:ext cx="6466808" cy="4850105"/>
          </a:xfrm>
        </p:spPr>
      </p:pic>
      <p:sp>
        <p:nvSpPr>
          <p:cNvPr id="16" name="Textfeld 15"/>
          <p:cNvSpPr txBox="1"/>
          <p:nvPr/>
        </p:nvSpPr>
        <p:spPr>
          <a:xfrm>
            <a:off x="3475445" y="5248894"/>
            <a:ext cx="14734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stable area</a:t>
            </a:r>
            <a:endParaRPr lang="en-US" sz="2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1890053" y="4848784"/>
            <a:ext cx="14734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stable area</a:t>
            </a:r>
            <a:endParaRPr lang="en-US" sz="2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1236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nhaltsplatzhalter 5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7" t="10626" r="5439" b="6138"/>
          <a:stretch/>
        </p:blipFill>
        <p:spPr>
          <a:xfrm>
            <a:off x="160773" y="954602"/>
            <a:ext cx="3600000" cy="4655373"/>
          </a:xfr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Measurements of beam induced transients</a:t>
            </a:r>
            <a:endParaRPr lang="en-US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8" t="15867" r="3203" b="4881"/>
          <a:stretch/>
        </p:blipFill>
        <p:spPr>
          <a:xfrm rot="5400000">
            <a:off x="3286554" y="398906"/>
            <a:ext cx="4739049" cy="5760000"/>
          </a:xfrm>
        </p:spPr>
      </p:pic>
      <p:grpSp>
        <p:nvGrpSpPr>
          <p:cNvPr id="18" name="Gruppieren 17"/>
          <p:cNvGrpSpPr/>
          <p:nvPr/>
        </p:nvGrpSpPr>
        <p:grpSpPr>
          <a:xfrm>
            <a:off x="5124659" y="2865462"/>
            <a:ext cx="2121877" cy="1254369"/>
            <a:chOff x="5124659" y="3056374"/>
            <a:chExt cx="2121877" cy="1254369"/>
          </a:xfrm>
        </p:grpSpPr>
        <p:cxnSp>
          <p:nvCxnSpPr>
            <p:cNvPr id="9" name="Gerade Verbindung 8"/>
            <p:cNvCxnSpPr/>
            <p:nvPr/>
          </p:nvCxnSpPr>
          <p:spPr bwMode="auto">
            <a:xfrm flipV="1">
              <a:off x="5124659" y="3175279"/>
              <a:ext cx="1738365" cy="1135464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" name="Gerade Verbindung 12"/>
            <p:cNvCxnSpPr/>
            <p:nvPr/>
          </p:nvCxnSpPr>
          <p:spPr bwMode="auto">
            <a:xfrm flipV="1">
              <a:off x="5508171" y="3056374"/>
              <a:ext cx="1738365" cy="1135464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" name="Gerade Verbindung mit Pfeil 14"/>
            <p:cNvCxnSpPr/>
            <p:nvPr/>
          </p:nvCxnSpPr>
          <p:spPr bwMode="auto">
            <a:xfrm>
              <a:off x="6079253" y="3262366"/>
              <a:ext cx="0" cy="36174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" name="Gerade Verbindung mit Pfeil 15"/>
            <p:cNvCxnSpPr/>
            <p:nvPr/>
          </p:nvCxnSpPr>
          <p:spPr bwMode="auto">
            <a:xfrm flipV="1">
              <a:off x="6151267" y="3791579"/>
              <a:ext cx="0" cy="415332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9" name="Textfeld 18"/>
          <p:cNvSpPr txBox="1"/>
          <p:nvPr/>
        </p:nvSpPr>
        <p:spPr>
          <a:xfrm>
            <a:off x="301445" y="5646193"/>
            <a:ext cx="77251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Possible advancement of vector sum calibration in terms of accuracy and machine </a:t>
            </a:r>
          </a:p>
          <a:p>
            <a:r>
              <a:rPr lang="en-US" dirty="0" smtClean="0"/>
              <a:t>setup requirements (currently 3nC with 30 bunches)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925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Measured amplitude and phase stability</a:t>
            </a:r>
            <a:endParaRPr lang="en-US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971" y="881134"/>
            <a:ext cx="6078032" cy="4558524"/>
          </a:xfrm>
        </p:spPr>
      </p:pic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84476" y="5382264"/>
            <a:ext cx="8959524" cy="828532"/>
          </a:xfrm>
        </p:spPr>
        <p:txBody>
          <a:bodyPr/>
          <a:lstStyle/>
          <a:p>
            <a:r>
              <a:rPr lang="en-US" sz="1600" dirty="0" err="1" smtClean="0"/>
              <a:t>uTCA</a:t>
            </a:r>
            <a:r>
              <a:rPr lang="en-US" sz="1600" dirty="0" smtClean="0"/>
              <a:t> System in control loop, with LFF and MIMO-Feedback</a:t>
            </a:r>
          </a:p>
          <a:p>
            <a:r>
              <a:rPr lang="en-US" sz="1600" dirty="0" smtClean="0"/>
              <a:t>Higher bandwidth compared to VME, In-loop measurements fulfill XFEL specifications</a:t>
            </a:r>
          </a:p>
        </p:txBody>
      </p:sp>
      <p:cxnSp>
        <p:nvCxnSpPr>
          <p:cNvPr id="7" name="Gerade Verbindung mit Pfeil 6"/>
          <p:cNvCxnSpPr/>
          <p:nvPr/>
        </p:nvCxnSpPr>
        <p:spPr bwMode="auto">
          <a:xfrm flipV="1">
            <a:off x="1209489" y="2471894"/>
            <a:ext cx="2005984" cy="102378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Textfeld 8"/>
          <p:cNvSpPr txBox="1"/>
          <p:nvPr/>
        </p:nvSpPr>
        <p:spPr>
          <a:xfrm>
            <a:off x="184476" y="3556130"/>
            <a:ext cx="22813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Oscillations after filling </a:t>
            </a:r>
          </a:p>
          <a:p>
            <a:r>
              <a:rPr lang="en-US" dirty="0" smtClean="0"/>
              <a:t>transition</a:t>
            </a:r>
            <a:endParaRPr lang="en-US" dirty="0"/>
          </a:p>
        </p:txBody>
      </p:sp>
      <p:grpSp>
        <p:nvGrpSpPr>
          <p:cNvPr id="19" name="Gruppieren 18"/>
          <p:cNvGrpSpPr/>
          <p:nvPr/>
        </p:nvGrpSpPr>
        <p:grpSpPr>
          <a:xfrm>
            <a:off x="87761" y="1038070"/>
            <a:ext cx="3733125" cy="1433824"/>
            <a:chOff x="87761" y="1038070"/>
            <a:chExt cx="3733125" cy="1433824"/>
          </a:xfrm>
        </p:grpSpPr>
        <p:grpSp>
          <p:nvGrpSpPr>
            <p:cNvPr id="15" name="Gruppieren 14"/>
            <p:cNvGrpSpPr/>
            <p:nvPr/>
          </p:nvGrpSpPr>
          <p:grpSpPr>
            <a:xfrm>
              <a:off x="3408904" y="1597687"/>
              <a:ext cx="411982" cy="874207"/>
              <a:chOff x="1158073" y="1597687"/>
              <a:chExt cx="411982" cy="874207"/>
            </a:xfrm>
          </p:grpSpPr>
          <p:cxnSp>
            <p:nvCxnSpPr>
              <p:cNvPr id="8" name="Gerade Verbindung 7"/>
              <p:cNvCxnSpPr>
                <a:stCxn id="3" idx="2"/>
              </p:cNvCxnSpPr>
              <p:nvPr/>
            </p:nvCxnSpPr>
            <p:spPr bwMode="auto">
              <a:xfrm>
                <a:off x="1158073" y="2034791"/>
                <a:ext cx="411982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4" name="Gerade Verbindung mit Pfeil 13"/>
              <p:cNvCxnSpPr/>
              <p:nvPr/>
            </p:nvCxnSpPr>
            <p:spPr bwMode="auto">
              <a:xfrm>
                <a:off x="1364064" y="1833823"/>
                <a:ext cx="0" cy="391886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arrow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3" name="Ellipse 2"/>
              <p:cNvSpPr/>
              <p:nvPr/>
            </p:nvSpPr>
            <p:spPr bwMode="auto">
              <a:xfrm>
                <a:off x="1158073" y="1597687"/>
                <a:ext cx="411982" cy="874207"/>
              </a:xfrm>
              <a:prstGeom prst="ellips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cxnSp>
          <p:nvCxnSpPr>
            <p:cNvPr id="17" name="Gerade Verbindung mit Pfeil 16"/>
            <p:cNvCxnSpPr/>
            <p:nvPr/>
          </p:nvCxnSpPr>
          <p:spPr bwMode="auto">
            <a:xfrm>
              <a:off x="1446963" y="1346479"/>
              <a:ext cx="1961941" cy="381837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" name="Textfeld 17"/>
            <p:cNvSpPr txBox="1"/>
            <p:nvPr/>
          </p:nvSpPr>
          <p:spPr>
            <a:xfrm>
              <a:off x="87761" y="1038070"/>
              <a:ext cx="247730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Pulse to pulse variation</a:t>
              </a:r>
              <a:endParaRPr lang="en-US" dirty="0"/>
            </a:p>
          </p:txBody>
        </p:sp>
      </p:grpSp>
      <p:sp>
        <p:nvSpPr>
          <p:cNvPr id="16" name="Textfeld 15"/>
          <p:cNvSpPr txBox="1"/>
          <p:nvPr/>
        </p:nvSpPr>
        <p:spPr>
          <a:xfrm>
            <a:off x="5515543" y="4453889"/>
            <a:ext cx="24112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Preliminary data</a:t>
            </a:r>
            <a:endParaRPr lang="en-US" sz="24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868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041" y="886994"/>
            <a:ext cx="6480000" cy="4860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Amplitude pulse to pulse variation</a:t>
            </a:r>
            <a:endParaRPr lang="en-US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3046" y="5686041"/>
            <a:ext cx="8129448" cy="702884"/>
          </a:xfrm>
        </p:spPr>
        <p:txBody>
          <a:bodyPr/>
          <a:lstStyle/>
          <a:p>
            <a:r>
              <a:rPr lang="en-US" sz="1600" dirty="0" smtClean="0"/>
              <a:t>Difference between out of loop measurement and beam based data probably due to link to optical synchronization system</a:t>
            </a:r>
          </a:p>
        </p:txBody>
      </p:sp>
      <p:pic>
        <p:nvPicPr>
          <p:cNvPr id="9" name="Inhaltsplatzhalter 8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041" y="886994"/>
            <a:ext cx="6480000" cy="4860000"/>
          </a:xfrm>
        </p:spPr>
      </p:pic>
      <p:cxnSp>
        <p:nvCxnSpPr>
          <p:cNvPr id="13" name="Gerade Verbindung mit Pfeil 12"/>
          <p:cNvCxnSpPr/>
          <p:nvPr/>
        </p:nvCxnSpPr>
        <p:spPr bwMode="auto">
          <a:xfrm flipH="1" flipV="1">
            <a:off x="6792687" y="1909187"/>
            <a:ext cx="1095269" cy="51246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Textfeld 14"/>
          <p:cNvSpPr txBox="1"/>
          <p:nvPr/>
        </p:nvSpPr>
        <p:spPr>
          <a:xfrm>
            <a:off x="7340321" y="2441749"/>
            <a:ext cx="14173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Approx. 30 %</a:t>
            </a:r>
          </a:p>
          <a:p>
            <a:r>
              <a:rPr lang="en-US" dirty="0" smtClean="0"/>
              <a:t>improvement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2900275" y="4385653"/>
            <a:ext cx="38924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bg1">
                    <a:lumMod val="75000"/>
                  </a:schemeClr>
                </a:solidFill>
              </a:rPr>
              <a:t>Preliminary data</a:t>
            </a:r>
            <a:endParaRPr lang="en-US" sz="40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713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Arrival time variation </a:t>
            </a:r>
            <a:endParaRPr lang="en-US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6" y="1775438"/>
            <a:ext cx="4680000" cy="3510000"/>
          </a:xfrm>
        </p:spPr>
      </p:pic>
      <p:pic>
        <p:nvPicPr>
          <p:cNvPr id="6" name="Inhaltsplatzhalt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7318" y="1794940"/>
            <a:ext cx="4680000" cy="3509999"/>
          </a:xfrm>
        </p:spPr>
      </p:pic>
      <p:sp>
        <p:nvSpPr>
          <p:cNvPr id="3" name="Textfeld 2"/>
          <p:cNvSpPr txBox="1"/>
          <p:nvPr/>
        </p:nvSpPr>
        <p:spPr>
          <a:xfrm>
            <a:off x="231112" y="763675"/>
            <a:ext cx="42456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On-crest setup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1 bunch (high frequent oscillations)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Differential measurement                   BAM 3DBC2 – 1UBC2</a:t>
            </a:r>
            <a:endParaRPr lang="en-US" dirty="0"/>
          </a:p>
        </p:txBody>
      </p:sp>
      <p:sp>
        <p:nvSpPr>
          <p:cNvPr id="7" name="Textfeld 6"/>
          <p:cNvSpPr txBox="1"/>
          <p:nvPr/>
        </p:nvSpPr>
        <p:spPr>
          <a:xfrm>
            <a:off x="4744497" y="907702"/>
            <a:ext cx="40695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Off-crest (SASE conditions)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30 bunches averaged ( f &lt; 30 kHz)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Absolute meas. BAM 3DBC2</a:t>
            </a:r>
            <a:endParaRPr lang="en-US" dirty="0"/>
          </a:p>
        </p:txBody>
      </p:sp>
      <p:sp>
        <p:nvSpPr>
          <p:cNvPr id="8" name="Textfeld 7"/>
          <p:cNvSpPr txBox="1"/>
          <p:nvPr/>
        </p:nvSpPr>
        <p:spPr>
          <a:xfrm>
            <a:off x="2798291" y="4224880"/>
            <a:ext cx="38924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bg1">
                    <a:lumMod val="75000"/>
                  </a:schemeClr>
                </a:solidFill>
              </a:rPr>
              <a:t>Preliminary data</a:t>
            </a:r>
            <a:endParaRPr lang="en-US" sz="4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367787" y="5334000"/>
            <a:ext cx="39429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Correlated errors from optical synchronization system are subtracted</a:t>
            </a:r>
            <a:endParaRPr lang="en-US" dirty="0"/>
          </a:p>
        </p:txBody>
      </p:sp>
      <p:sp>
        <p:nvSpPr>
          <p:cNvPr id="9" name="Textfeld 8"/>
          <p:cNvSpPr txBox="1"/>
          <p:nvPr/>
        </p:nvSpPr>
        <p:spPr>
          <a:xfrm>
            <a:off x="4881172" y="5372100"/>
            <a:ext cx="40060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Imperfections between optical </a:t>
            </a:r>
            <a:r>
              <a:rPr lang="en-US" dirty="0" err="1" smtClean="0"/>
              <a:t>synchr</a:t>
            </a:r>
            <a:r>
              <a:rPr lang="en-US" dirty="0" smtClean="0"/>
              <a:t>. and</a:t>
            </a:r>
          </a:p>
          <a:p>
            <a:r>
              <a:rPr lang="en-US" dirty="0" smtClean="0"/>
              <a:t>RF are not excluded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62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Summary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82575" y="977900"/>
            <a:ext cx="8520113" cy="3653477"/>
          </a:xfrm>
        </p:spPr>
        <p:txBody>
          <a:bodyPr/>
          <a:lstStyle/>
          <a:p>
            <a:r>
              <a:rPr lang="en-US" dirty="0" smtClean="0"/>
              <a:t>LLRF system in a reliable situation for machine operation</a:t>
            </a:r>
          </a:p>
          <a:p>
            <a:pPr lvl="1"/>
            <a:r>
              <a:rPr lang="en-US" dirty="0" smtClean="0"/>
              <a:t>Permanent developments and updates</a:t>
            </a:r>
          </a:p>
          <a:p>
            <a:pPr lvl="1"/>
            <a:r>
              <a:rPr lang="en-US" dirty="0" smtClean="0"/>
              <a:t>Reliable and reproducible set-points and stabilities</a:t>
            </a:r>
          </a:p>
          <a:p>
            <a:pPr lvl="1"/>
            <a:r>
              <a:rPr lang="en-US" dirty="0" smtClean="0"/>
              <a:t>Unification of the systems 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Upgrade to </a:t>
            </a:r>
            <a:r>
              <a:rPr lang="en-US" dirty="0" err="1" smtClean="0"/>
              <a:t>uTCA</a:t>
            </a:r>
            <a:r>
              <a:rPr lang="en-US" dirty="0" smtClean="0"/>
              <a:t> Standard </a:t>
            </a:r>
          </a:p>
          <a:p>
            <a:pPr lvl="1"/>
            <a:r>
              <a:rPr lang="en-US" dirty="0" smtClean="0"/>
              <a:t>Hardware development in first iteration stage</a:t>
            </a:r>
          </a:p>
          <a:p>
            <a:pPr lvl="1"/>
            <a:r>
              <a:rPr lang="en-US" dirty="0" smtClean="0"/>
              <a:t>First measurement results at FLASH successful</a:t>
            </a:r>
          </a:p>
          <a:p>
            <a:pPr lvl="1"/>
            <a:r>
              <a:rPr lang="en-US" dirty="0" smtClean="0"/>
              <a:t>Planned full upgrade to FLASH as test bed for XFEL</a:t>
            </a:r>
            <a:endParaRPr lang="en-US" dirty="0"/>
          </a:p>
        </p:txBody>
      </p:sp>
      <p:sp>
        <p:nvSpPr>
          <p:cNvPr id="4" name="Textfeld 3"/>
          <p:cNvSpPr txBox="1"/>
          <p:nvPr/>
        </p:nvSpPr>
        <p:spPr>
          <a:xfrm>
            <a:off x="1995054" y="4963885"/>
            <a:ext cx="48344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Palatino Linotype" pitchFamily="18" charset="0"/>
              </a:rPr>
              <a:t>Thanks for your attention</a:t>
            </a:r>
            <a:endParaRPr lang="en-US" sz="3200" dirty="0"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416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noFill/>
          <a:effectLst>
            <a:reflection endPos="0" dist="50800" dir="5400000" sy="-100000" algn="bl" rotWithShape="0"/>
          </a:effectLst>
        </p:spPr>
        <p:txBody>
          <a:bodyPr/>
          <a:lstStyle/>
          <a:p>
            <a:r>
              <a:rPr lang="en-US" dirty="0" smtClean="0"/>
              <a:t>Motivation </a:t>
            </a:r>
          </a:p>
          <a:p>
            <a:pPr lvl="1"/>
            <a:r>
              <a:rPr lang="en-US" dirty="0" smtClean="0"/>
              <a:t>Innovations at FLASH</a:t>
            </a:r>
          </a:p>
          <a:p>
            <a:r>
              <a:rPr lang="en-US" dirty="0" smtClean="0"/>
              <a:t>LLRF system</a:t>
            </a:r>
          </a:p>
          <a:p>
            <a:pPr lvl="1"/>
            <a:r>
              <a:rPr lang="en-US" dirty="0" smtClean="0"/>
              <a:t>System modeling </a:t>
            </a:r>
          </a:p>
          <a:p>
            <a:pPr lvl="1"/>
            <a:r>
              <a:rPr lang="en-US" dirty="0" smtClean="0"/>
              <a:t>Measurement results</a:t>
            </a:r>
          </a:p>
          <a:p>
            <a:pPr lvl="1"/>
            <a:r>
              <a:rPr lang="en-US" dirty="0" smtClean="0"/>
              <a:t>Controller cascading concept</a:t>
            </a:r>
          </a:p>
          <a:p>
            <a:r>
              <a:rPr lang="en-US" dirty="0" smtClean="0"/>
              <a:t>First results from </a:t>
            </a:r>
            <a:r>
              <a:rPr lang="en-US" dirty="0" err="1" smtClean="0"/>
              <a:t>uTCA</a:t>
            </a:r>
            <a:r>
              <a:rPr lang="en-US" dirty="0" smtClean="0"/>
              <a:t> upgrade</a:t>
            </a:r>
          </a:p>
          <a:p>
            <a:pPr lvl="1"/>
            <a:r>
              <a:rPr lang="en-US" dirty="0" smtClean="0"/>
              <a:t>Achieved field stability</a:t>
            </a:r>
          </a:p>
          <a:p>
            <a:pPr lvl="1"/>
            <a:r>
              <a:rPr lang="en-US" dirty="0" smtClean="0"/>
              <a:t>Beam based measurements</a:t>
            </a:r>
          </a:p>
          <a:p>
            <a:r>
              <a:rPr lang="en-US" dirty="0" smtClean="0">
                <a:effectLst>
                  <a:outerShdw blurRad="50800" dist="50800" dir="5400000" sx="1000" sy="1000" algn="ctr" rotWithShape="0">
                    <a:srgbClr val="000000"/>
                  </a:outerShdw>
                </a:effectLst>
              </a:rPr>
              <a:t>Summary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marL="80963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920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717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2504" y="103188"/>
            <a:ext cx="9001496" cy="544512"/>
          </a:xfrm>
        </p:spPr>
        <p:txBody>
          <a:bodyPr/>
          <a:lstStyle/>
          <a:p>
            <a:r>
              <a:rPr lang="en-US" dirty="0" smtClean="0"/>
              <a:t>LLRF status server observes control performance </a:t>
            </a:r>
            <a:endParaRPr lang="en-US" dirty="0"/>
          </a:p>
        </p:txBody>
      </p:sp>
      <p:pic>
        <p:nvPicPr>
          <p:cNvPr id="6" name="Inhaltsplatzhalt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2217364" y="-58364"/>
            <a:ext cx="4687045" cy="6632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393911" y="5707648"/>
            <a:ext cx="72273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27th July, All RF stations show correlated regulation performance degradation</a:t>
            </a:r>
          </a:p>
          <a:p>
            <a:r>
              <a:rPr lang="en-US" dirty="0" smtClean="0"/>
              <a:t>	Also visible in beam based monitors </a:t>
            </a:r>
            <a:endParaRPr lang="en-US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5" y="854428"/>
            <a:ext cx="8054026" cy="482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445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8/9-Pi mode excited and suppressed</a:t>
            </a:r>
            <a:endParaRPr lang="en-US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" t="52788" r="2426" b="19314"/>
          <a:stretch/>
        </p:blipFill>
        <p:spPr>
          <a:xfrm>
            <a:off x="602901" y="861438"/>
            <a:ext cx="7928150" cy="2542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nhaltsplatzhalter 5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82" t="2659" r="54096" b="38846"/>
          <a:stretch/>
        </p:blipFill>
        <p:spPr>
          <a:xfrm rot="16200000">
            <a:off x="3291624" y="438461"/>
            <a:ext cx="2622619" cy="8472652"/>
          </a:xfrm>
        </p:spPr>
      </p:pic>
      <p:cxnSp>
        <p:nvCxnSpPr>
          <p:cNvPr id="4" name="Gerade Verbindung 3"/>
          <p:cNvCxnSpPr/>
          <p:nvPr/>
        </p:nvCxnSpPr>
        <p:spPr bwMode="auto">
          <a:xfrm flipV="1">
            <a:off x="1748413" y="2140299"/>
            <a:ext cx="2401556" cy="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Gerade Verbindung 7"/>
          <p:cNvCxnSpPr/>
          <p:nvPr/>
        </p:nvCxnSpPr>
        <p:spPr bwMode="auto">
          <a:xfrm>
            <a:off x="4935412" y="2322846"/>
            <a:ext cx="3032931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Textfeld 2"/>
          <p:cNvSpPr txBox="1"/>
          <p:nvPr/>
        </p:nvSpPr>
        <p:spPr>
          <a:xfrm>
            <a:off x="1314448" y="1281351"/>
            <a:ext cx="21526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latin typeface="Palatino Linotype" pitchFamily="18" charset="0"/>
              </a:rPr>
              <a:t>~ </a:t>
            </a:r>
            <a:r>
              <a:rPr lang="en-US" sz="1400" dirty="0" smtClean="0">
                <a:latin typeface="Palatino Linotype" pitchFamily="18" charset="0"/>
              </a:rPr>
              <a:t>800 kHz oscillations</a:t>
            </a:r>
            <a:endParaRPr lang="en-US" sz="1400" dirty="0">
              <a:latin typeface="Palatino Linotype" pitchFamily="18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609586" y="5947946"/>
            <a:ext cx="77476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Controller settings are more critical due to higher sampling rate, filtering, averaging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37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Identified </a:t>
            </a:r>
            <a:r>
              <a:rPr lang="en-US" dirty="0" err="1" smtClean="0"/>
              <a:t>uTCA</a:t>
            </a:r>
            <a:r>
              <a:rPr lang="en-US" dirty="0" smtClean="0"/>
              <a:t> model</a:t>
            </a:r>
            <a:endParaRPr lang="en-US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4332"/>
            <a:ext cx="7157448" cy="4762696"/>
          </a:xfrm>
        </p:spPr>
      </p:pic>
    </p:spTree>
    <p:extLst>
      <p:ext uri="{BB962C8B-B14F-4D97-AF65-F5344CB8AC3E}">
        <p14:creationId xmlns:p14="http://schemas.microsoft.com/office/powerpoint/2010/main" val="365333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Identification response </a:t>
            </a:r>
            <a:endParaRPr lang="en-US" dirty="0"/>
          </a:p>
        </p:txBody>
      </p:sp>
      <p:pic>
        <p:nvPicPr>
          <p:cNvPr id="5" name="Inhaltsplatzhalt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183" y="1031789"/>
            <a:ext cx="7533233" cy="5012750"/>
          </a:xfrm>
        </p:spPr>
      </p:pic>
    </p:spTree>
    <p:extLst>
      <p:ext uri="{BB962C8B-B14F-4D97-AF65-F5344CB8AC3E}">
        <p14:creationId xmlns:p14="http://schemas.microsoft.com/office/powerpoint/2010/main" val="112451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Notch filter structure in MIMO FB </a:t>
            </a:r>
            <a:endParaRPr lang="en-US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447" y="878082"/>
            <a:ext cx="7817766" cy="5202083"/>
          </a:xfrm>
        </p:spPr>
      </p:pic>
    </p:spTree>
    <p:extLst>
      <p:ext uri="{BB962C8B-B14F-4D97-AF65-F5344CB8AC3E}">
        <p14:creationId xmlns:p14="http://schemas.microsoft.com/office/powerpoint/2010/main" val="2748908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Measurement VME system with </a:t>
            </a:r>
            <a:r>
              <a:rPr lang="en-US" dirty="0" err="1" smtClean="0"/>
              <a:t>uTCA</a:t>
            </a:r>
            <a:r>
              <a:rPr lang="en-US" dirty="0" smtClean="0"/>
              <a:t> regulation</a:t>
            </a:r>
            <a:endParaRPr lang="en-US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606" y="793820"/>
            <a:ext cx="7382654" cy="4834217"/>
          </a:xfrm>
        </p:spPr>
      </p:pic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50725" y="5797898"/>
            <a:ext cx="8662011" cy="495179"/>
          </a:xfrm>
        </p:spPr>
        <p:txBody>
          <a:bodyPr/>
          <a:lstStyle/>
          <a:p>
            <a:r>
              <a:rPr lang="de-DE" dirty="0" smtClean="0"/>
              <a:t> </a:t>
            </a:r>
            <a:r>
              <a:rPr lang="de-DE" dirty="0" err="1" smtClean="0"/>
              <a:t>dA</a:t>
            </a:r>
            <a:r>
              <a:rPr lang="de-DE" dirty="0" smtClean="0"/>
              <a:t> / A ~ 0.001 % , </a:t>
            </a:r>
            <a:r>
              <a:rPr lang="de-DE" dirty="0" err="1" smtClean="0"/>
              <a:t>dP</a:t>
            </a:r>
            <a:r>
              <a:rPr lang="de-DE" dirty="0" smtClean="0"/>
              <a:t> ~ 0.002 </a:t>
            </a:r>
            <a:r>
              <a:rPr lang="de-DE" dirty="0" err="1" smtClean="0"/>
              <a:t>deg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47973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uTCA</a:t>
            </a:r>
            <a:r>
              <a:rPr lang="en-US" dirty="0" smtClean="0"/>
              <a:t> regulation performance </a:t>
            </a:r>
            <a:endParaRPr lang="en-US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20"/>
          <a:stretch/>
        </p:blipFill>
        <p:spPr>
          <a:xfrm rot="5400000">
            <a:off x="1919860" y="393975"/>
            <a:ext cx="4680000" cy="5786828"/>
          </a:xfrm>
        </p:spPr>
      </p:pic>
      <p:sp>
        <p:nvSpPr>
          <p:cNvPr id="5" name="Textfeld 4"/>
          <p:cNvSpPr txBox="1"/>
          <p:nvPr/>
        </p:nvSpPr>
        <p:spPr>
          <a:xfrm>
            <a:off x="1524000" y="5717173"/>
            <a:ext cx="55306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Measured with synchrotron radiation camera </a:t>
            </a:r>
            <a:r>
              <a:rPr lang="en-US" dirty="0" err="1" smtClean="0"/>
              <a:t>dE</a:t>
            </a:r>
            <a:r>
              <a:rPr lang="en-US" dirty="0" smtClean="0"/>
              <a:t> ~ 0.005 %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8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4599" y="91313"/>
            <a:ext cx="8520113" cy="544512"/>
          </a:xfrm>
        </p:spPr>
        <p:txBody>
          <a:bodyPr/>
          <a:lstStyle/>
          <a:p>
            <a:r>
              <a:rPr lang="en-US" dirty="0" smtClean="0"/>
              <a:t>Installation in Injector hutch, parallel to ACC1 (VME) </a:t>
            </a:r>
            <a:endParaRPr lang="en-US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910875"/>
            <a:ext cx="2566988" cy="3422650"/>
          </a:xfrm>
        </p:spPr>
      </p:pic>
      <p:pic>
        <p:nvPicPr>
          <p:cNvPr id="6" name="Inhaltsplatzhalt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814" y="3261519"/>
            <a:ext cx="2568773" cy="3425031"/>
          </a:xfrm>
        </p:spPr>
      </p:pic>
      <p:grpSp>
        <p:nvGrpSpPr>
          <p:cNvPr id="3" name="Gruppieren 2"/>
          <p:cNvGrpSpPr/>
          <p:nvPr/>
        </p:nvGrpSpPr>
        <p:grpSpPr>
          <a:xfrm>
            <a:off x="2851681" y="807688"/>
            <a:ext cx="6054194" cy="5535962"/>
            <a:chOff x="3089806" y="798163"/>
            <a:chExt cx="6054194" cy="5535962"/>
          </a:xfrm>
        </p:grpSpPr>
        <p:pic>
          <p:nvPicPr>
            <p:cNvPr id="7" name="Grafik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5056" y="798163"/>
              <a:ext cx="2148944" cy="3648075"/>
            </a:xfrm>
            <a:prstGeom prst="rect">
              <a:avLst/>
            </a:prstGeom>
          </p:spPr>
        </p:pic>
        <p:pic>
          <p:nvPicPr>
            <p:cNvPr id="8" name="Grafik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48175" y="3143249"/>
              <a:ext cx="2094012" cy="3190876"/>
            </a:xfrm>
            <a:prstGeom prst="rect">
              <a:avLst/>
            </a:prstGeom>
          </p:spPr>
        </p:pic>
        <p:pic>
          <p:nvPicPr>
            <p:cNvPr id="9" name="Grafik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9806" y="798163"/>
              <a:ext cx="3905250" cy="27946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28889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ounded Rectangle 13"/>
          <p:cNvSpPr>
            <a:spLocks noChangeArrowheads="1"/>
          </p:cNvSpPr>
          <p:nvPr/>
        </p:nvSpPr>
        <p:spPr bwMode="auto">
          <a:xfrm>
            <a:off x="209551" y="4869449"/>
            <a:ext cx="4295774" cy="1426865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endParaRPr lang="en-US"/>
          </a:p>
        </p:txBody>
      </p:sp>
      <p:sp>
        <p:nvSpPr>
          <p:cNvPr id="1229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Regelung von ACC39 bei gleichen Bedingungen</a:t>
            </a:r>
          </a:p>
        </p:txBody>
      </p:sp>
      <p:pic>
        <p:nvPicPr>
          <p:cNvPr id="12292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0" t="2448" r="8612" b="3149"/>
          <a:stretch>
            <a:fillRect/>
          </a:stretch>
        </p:blipFill>
        <p:spPr>
          <a:xfrm>
            <a:off x="119063" y="823913"/>
            <a:ext cx="4500562" cy="3508375"/>
          </a:xfrm>
        </p:spPr>
      </p:pic>
      <p:pic>
        <p:nvPicPr>
          <p:cNvPr id="12293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8" t="2939" r="8612" b="3783"/>
          <a:stretch>
            <a:fillRect/>
          </a:stretch>
        </p:blipFill>
        <p:spPr>
          <a:xfrm>
            <a:off x="4629150" y="2587625"/>
            <a:ext cx="4429125" cy="3427413"/>
          </a:xfrm>
        </p:spPr>
      </p:pic>
      <p:cxnSp>
        <p:nvCxnSpPr>
          <p:cNvPr id="12294" name="Straight Arrow Connector 6"/>
          <p:cNvCxnSpPr>
            <a:cxnSpLocks noChangeShapeType="1"/>
          </p:cNvCxnSpPr>
          <p:nvPr/>
        </p:nvCxnSpPr>
        <p:spPr bwMode="auto">
          <a:xfrm flipH="1" flipV="1">
            <a:off x="666751" y="3333750"/>
            <a:ext cx="257174" cy="153570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295" name="Straight Arrow Connector 7"/>
          <p:cNvCxnSpPr>
            <a:cxnSpLocks noChangeShapeType="1"/>
          </p:cNvCxnSpPr>
          <p:nvPr/>
        </p:nvCxnSpPr>
        <p:spPr bwMode="auto">
          <a:xfrm flipV="1">
            <a:off x="2628900" y="2819400"/>
            <a:ext cx="0" cy="2050049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297" name="TextBox 14"/>
          <p:cNvSpPr txBox="1">
            <a:spLocks noChangeArrowheads="1"/>
          </p:cNvSpPr>
          <p:nvPr/>
        </p:nvSpPr>
        <p:spPr bwMode="auto">
          <a:xfrm>
            <a:off x="4876800" y="1057275"/>
            <a:ext cx="397579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285750" indent="-285750">
              <a:buFont typeface="Arial" pitchFamily="34" charset="0"/>
              <a:buChar char="•"/>
            </a:pPr>
            <a:r>
              <a:rPr lang="de-DE" dirty="0" smtClean="0"/>
              <a:t>Höhere Bandbreite dieses Systems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e-DE" dirty="0" smtClean="0"/>
              <a:t>größeren Störungen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e-DE" dirty="0" smtClean="0"/>
              <a:t>Kompensation kann nur auf 1us genau eingestellt werden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e-DE" dirty="0" smtClean="0"/>
              <a:t>Abtastfrequenz zu gering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209551" y="4959885"/>
            <a:ext cx="42195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de-DE" dirty="0" smtClean="0"/>
              <a:t>Bereich des </a:t>
            </a:r>
            <a:r>
              <a:rPr lang="de-DE" dirty="0" err="1" smtClean="0"/>
              <a:t>Bunchzugs</a:t>
            </a:r>
            <a:endParaRPr lang="de-DE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de-DE" dirty="0" smtClean="0"/>
              <a:t>Timing zwischen LFF und der </a:t>
            </a:r>
            <a:r>
              <a:rPr lang="de-DE" dirty="0" err="1" smtClean="0"/>
              <a:t>Beamloading</a:t>
            </a:r>
            <a:r>
              <a:rPr lang="de-DE" dirty="0" smtClean="0"/>
              <a:t> Kompensation nicht optimal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e-DE" dirty="0" smtClean="0"/>
              <a:t>Effekt ist im SASE Profil zu sehen 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Motivation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82575" y="977900"/>
            <a:ext cx="8520113" cy="5222875"/>
          </a:xfrm>
        </p:spPr>
        <p:txBody>
          <a:bodyPr/>
          <a:lstStyle/>
          <a:p>
            <a:r>
              <a:rPr lang="en-US" dirty="0" smtClean="0"/>
              <a:t>Goal: Stable acceleration field seen by electron bunches </a:t>
            </a:r>
          </a:p>
          <a:p>
            <a:pPr lvl="1"/>
            <a:r>
              <a:rPr lang="en-US" dirty="0" smtClean="0"/>
              <a:t>Pulse to pulse </a:t>
            </a:r>
          </a:p>
          <a:p>
            <a:pPr lvl="1"/>
            <a:r>
              <a:rPr lang="en-US" dirty="0" smtClean="0"/>
              <a:t>Within macro-pulses</a:t>
            </a:r>
          </a:p>
          <a:p>
            <a:r>
              <a:rPr lang="en-US" dirty="0" smtClean="0"/>
              <a:t>Disturbance suppression in the system </a:t>
            </a:r>
          </a:p>
          <a:p>
            <a:pPr lvl="1"/>
            <a:r>
              <a:rPr lang="en-US" dirty="0" smtClean="0"/>
              <a:t>Drifts, noise, temperature variation, vibrations</a:t>
            </a:r>
          </a:p>
          <a:p>
            <a:pPr lvl="1"/>
            <a:r>
              <a:rPr lang="en-US" dirty="0" smtClean="0"/>
              <a:t>Cavity detuning (vibration and deformation)</a:t>
            </a:r>
          </a:p>
          <a:p>
            <a:pPr lvl="1"/>
            <a:r>
              <a:rPr lang="en-US" dirty="0" smtClean="0"/>
              <a:t>Beam itself is disturbance from fields point of view</a:t>
            </a:r>
          </a:p>
          <a:p>
            <a:pPr lvl="1"/>
            <a:r>
              <a:rPr lang="en-US" dirty="0" smtClean="0"/>
              <a:t>Suppression of further modes in the system </a:t>
            </a:r>
          </a:p>
          <a:p>
            <a:r>
              <a:rPr lang="en-US" dirty="0" smtClean="0"/>
              <a:t>Operability and reliability </a:t>
            </a:r>
          </a:p>
          <a:p>
            <a:pPr lvl="1"/>
            <a:r>
              <a:rPr lang="en-US" dirty="0" smtClean="0"/>
              <a:t>Recovering states after failures / trips </a:t>
            </a:r>
          </a:p>
          <a:p>
            <a:pPr lvl="1"/>
            <a:r>
              <a:rPr lang="en-US" dirty="0" smtClean="0"/>
              <a:t>Set-point =  actual measurement point (not field value)</a:t>
            </a:r>
          </a:p>
          <a:p>
            <a:pPr lvl="1"/>
            <a:r>
              <a:rPr lang="en-US" dirty="0" smtClean="0"/>
              <a:t>Automation (2 control value for the operator)</a:t>
            </a:r>
          </a:p>
          <a:p>
            <a:r>
              <a:rPr lang="en-US" dirty="0" smtClean="0"/>
              <a:t>Strategy for cascaded regulation concept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6641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LLRF station regulation overview </a:t>
            </a:r>
            <a:endParaRPr lang="en-US" dirty="0"/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3" t="2322" b="22748"/>
          <a:stretch>
            <a:fillRect/>
          </a:stretch>
        </p:blipFill>
        <p:spPr bwMode="auto">
          <a:xfrm>
            <a:off x="438150" y="781050"/>
            <a:ext cx="7861300" cy="534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9189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LLRF station regulation overview </a:t>
            </a:r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512" y="868997"/>
            <a:ext cx="7267699" cy="546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8729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Innovations since upgrade in 2010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82575" y="977900"/>
            <a:ext cx="8861425" cy="5231981"/>
          </a:xfrm>
        </p:spPr>
        <p:txBody>
          <a:bodyPr/>
          <a:lstStyle/>
          <a:p>
            <a:r>
              <a:rPr lang="en-US" sz="1800" dirty="0" smtClean="0"/>
              <a:t>Renovation LLRF system in injector area (GUN, ACC1, ACC39)</a:t>
            </a:r>
          </a:p>
          <a:p>
            <a:r>
              <a:rPr lang="en-US" sz="1800" dirty="0" smtClean="0"/>
              <a:t>Equal hardware, firmware and software for </a:t>
            </a:r>
            <a:r>
              <a:rPr lang="en-US" sz="1800" dirty="0" smtClean="0">
                <a:solidFill>
                  <a:schemeClr val="accent1"/>
                </a:solidFill>
              </a:rPr>
              <a:t>all </a:t>
            </a:r>
            <a:r>
              <a:rPr lang="en-US" sz="1800" dirty="0" smtClean="0"/>
              <a:t>RF stations</a:t>
            </a:r>
          </a:p>
          <a:p>
            <a:r>
              <a:rPr lang="en-US" sz="1800" b="1" dirty="0" smtClean="0"/>
              <a:t>F</a:t>
            </a:r>
            <a:r>
              <a:rPr lang="en-US" sz="1800" dirty="0" smtClean="0"/>
              <a:t>inite </a:t>
            </a:r>
            <a:r>
              <a:rPr lang="en-US" sz="1800" b="1" dirty="0" smtClean="0"/>
              <a:t>S</a:t>
            </a:r>
            <a:r>
              <a:rPr lang="en-US" sz="1800" dirty="0" smtClean="0"/>
              <a:t>tate </a:t>
            </a:r>
            <a:r>
              <a:rPr lang="en-US" sz="1800" b="1" dirty="0" smtClean="0"/>
              <a:t>M</a:t>
            </a:r>
            <a:r>
              <a:rPr lang="en-US" sz="1800" dirty="0" smtClean="0"/>
              <a:t>achine (start, stop, recover, ramping, …)</a:t>
            </a:r>
          </a:p>
          <a:p>
            <a:pPr eaLnBrk="1" hangingPunct="1">
              <a:spcBef>
                <a:spcPct val="20000"/>
              </a:spcBef>
            </a:pPr>
            <a:r>
              <a:rPr lang="en-US" sz="1800" b="1" dirty="0" smtClean="0"/>
              <a:t>L</a:t>
            </a:r>
            <a:r>
              <a:rPr lang="en-US" sz="1800" dirty="0" smtClean="0"/>
              <a:t>earning </a:t>
            </a:r>
            <a:r>
              <a:rPr lang="en-US" sz="1800" b="1" dirty="0" smtClean="0"/>
              <a:t>F</a:t>
            </a:r>
            <a:r>
              <a:rPr lang="en-US" sz="1800" dirty="0" smtClean="0"/>
              <a:t>eed-</a:t>
            </a:r>
            <a:r>
              <a:rPr lang="en-US" sz="1800" b="1" dirty="0" smtClean="0"/>
              <a:t>F</a:t>
            </a:r>
            <a:r>
              <a:rPr lang="en-US" sz="1800" dirty="0" smtClean="0"/>
              <a:t>orward permanently running </a:t>
            </a:r>
          </a:p>
          <a:p>
            <a:pPr eaLnBrk="1" hangingPunct="1">
              <a:spcBef>
                <a:spcPct val="20000"/>
              </a:spcBef>
            </a:pPr>
            <a:r>
              <a:rPr lang="en-US" sz="1800" dirty="0" smtClean="0"/>
              <a:t>Model-based complex feedback controller </a:t>
            </a:r>
          </a:p>
          <a:p>
            <a:pPr eaLnBrk="1" hangingPunct="1">
              <a:spcBef>
                <a:spcPct val="20000"/>
              </a:spcBef>
            </a:pPr>
            <a:r>
              <a:rPr lang="en-US" sz="1800" dirty="0" smtClean="0"/>
              <a:t>Various correction tables, algorithms limiters (optimization and robustness) </a:t>
            </a:r>
          </a:p>
          <a:p>
            <a:pPr eaLnBrk="1" hangingPunct="1">
              <a:spcBef>
                <a:spcPct val="20000"/>
              </a:spcBef>
            </a:pPr>
            <a:r>
              <a:rPr lang="en-US" sz="1800" dirty="0" err="1" smtClean="0"/>
              <a:t>Piezo</a:t>
            </a:r>
            <a:r>
              <a:rPr lang="en-US" sz="1800" dirty="0" smtClean="0"/>
              <a:t> actuators for detuning regulation</a:t>
            </a:r>
          </a:p>
          <a:p>
            <a:pPr eaLnBrk="1" hangingPunct="1">
              <a:spcBef>
                <a:spcPct val="20000"/>
              </a:spcBef>
            </a:pPr>
            <a:r>
              <a:rPr lang="en-US" sz="1800" dirty="0" smtClean="0"/>
              <a:t>Charge scaled beam loading compensation </a:t>
            </a:r>
          </a:p>
          <a:p>
            <a:r>
              <a:rPr lang="en-US" sz="1800" dirty="0" smtClean="0"/>
              <a:t>Beam-based feedbacks on different  timescales </a:t>
            </a:r>
          </a:p>
          <a:p>
            <a:r>
              <a:rPr lang="en-US" sz="1800" dirty="0" smtClean="0"/>
              <a:t>….</a:t>
            </a:r>
          </a:p>
          <a:p>
            <a:endParaRPr lang="de-DE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381" y="3695143"/>
            <a:ext cx="3507364" cy="2275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5745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Schematic view of LLRF Systems for FLASH</a:t>
            </a:r>
            <a:endParaRPr lang="en-US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42" y="985346"/>
            <a:ext cx="8168069" cy="4620302"/>
          </a:xfrm>
        </p:spPr>
      </p:pic>
      <p:grpSp>
        <p:nvGrpSpPr>
          <p:cNvPr id="45" name="Gruppieren 44"/>
          <p:cNvGrpSpPr/>
          <p:nvPr/>
        </p:nvGrpSpPr>
        <p:grpSpPr>
          <a:xfrm>
            <a:off x="313076" y="2607631"/>
            <a:ext cx="1798751" cy="1641146"/>
            <a:chOff x="313076" y="2607631"/>
            <a:chExt cx="1798751" cy="1641146"/>
          </a:xfrm>
        </p:grpSpPr>
        <p:cxnSp>
          <p:nvCxnSpPr>
            <p:cNvPr id="8" name="Gewinkelte Verbindung 7"/>
            <p:cNvCxnSpPr>
              <a:stCxn id="18" idx="2"/>
            </p:cNvCxnSpPr>
            <p:nvPr/>
          </p:nvCxnSpPr>
          <p:spPr bwMode="auto">
            <a:xfrm rot="16200000" flipH="1">
              <a:off x="1203709" y="3340659"/>
              <a:ext cx="681612" cy="1134624"/>
            </a:xfrm>
            <a:prstGeom prst="bentConnector2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" name="Gewinkelte Verbindung 11"/>
            <p:cNvCxnSpPr/>
            <p:nvPr/>
          </p:nvCxnSpPr>
          <p:spPr bwMode="auto">
            <a:xfrm>
              <a:off x="1155560" y="3567165"/>
              <a:ext cx="673240" cy="366765"/>
            </a:xfrm>
            <a:prstGeom prst="bentConnector3">
              <a:avLst>
                <a:gd name="adj1" fmla="val -746"/>
              </a:avLst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" name="Abgerundetes Rechteck 17"/>
            <p:cNvSpPr/>
            <p:nvPr/>
          </p:nvSpPr>
          <p:spPr bwMode="auto">
            <a:xfrm>
              <a:off x="462225" y="3145134"/>
              <a:ext cx="1029956" cy="422031"/>
            </a:xfrm>
            <a:prstGeom prst="roundRect">
              <a:avLst>
                <a:gd name="adj" fmla="val 0"/>
              </a:avLst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" name="Textfeld 19"/>
            <p:cNvSpPr txBox="1"/>
            <p:nvPr/>
          </p:nvSpPr>
          <p:spPr>
            <a:xfrm>
              <a:off x="1058774" y="3157166"/>
              <a:ext cx="43313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000" dirty="0" smtClean="0">
                  <a:latin typeface="Palatino Linotype" pitchFamily="18" charset="0"/>
                </a:rPr>
                <a:t>BLC</a:t>
              </a:r>
              <a:endParaRPr lang="de-DE" sz="1000" dirty="0">
                <a:latin typeface="Palatino Linotype" pitchFamily="18" charset="0"/>
              </a:endParaRPr>
            </a:p>
          </p:txBody>
        </p:sp>
        <p:grpSp>
          <p:nvGrpSpPr>
            <p:cNvPr id="39" name="Gruppieren 38"/>
            <p:cNvGrpSpPr/>
            <p:nvPr/>
          </p:nvGrpSpPr>
          <p:grpSpPr>
            <a:xfrm>
              <a:off x="568492" y="3240595"/>
              <a:ext cx="556460" cy="231107"/>
              <a:chOff x="385011" y="2612357"/>
              <a:chExt cx="556460" cy="231107"/>
            </a:xfrm>
          </p:grpSpPr>
          <p:cxnSp>
            <p:nvCxnSpPr>
              <p:cNvPr id="22" name="Gerade Verbindung 21"/>
              <p:cNvCxnSpPr/>
              <p:nvPr/>
            </p:nvCxnSpPr>
            <p:spPr bwMode="auto">
              <a:xfrm>
                <a:off x="385011" y="2839453"/>
                <a:ext cx="270710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6" name="Gerade Verbindung 25"/>
              <p:cNvCxnSpPr/>
              <p:nvPr/>
            </p:nvCxnSpPr>
            <p:spPr bwMode="auto">
              <a:xfrm>
                <a:off x="655721" y="2621882"/>
                <a:ext cx="159411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" name="Gerade Verbindung 26"/>
              <p:cNvCxnSpPr/>
              <p:nvPr/>
            </p:nvCxnSpPr>
            <p:spPr bwMode="auto">
              <a:xfrm>
                <a:off x="815132" y="2612357"/>
                <a:ext cx="0" cy="231107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8" name="Gerade Verbindung 27"/>
              <p:cNvCxnSpPr/>
              <p:nvPr/>
            </p:nvCxnSpPr>
            <p:spPr bwMode="auto">
              <a:xfrm flipV="1">
                <a:off x="655721" y="2621882"/>
                <a:ext cx="0" cy="215566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9" name="Gerade Verbindung 28"/>
              <p:cNvCxnSpPr/>
              <p:nvPr/>
            </p:nvCxnSpPr>
            <p:spPr bwMode="auto">
              <a:xfrm>
                <a:off x="815132" y="2843464"/>
                <a:ext cx="126339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cxnSp>
          <p:nvCxnSpPr>
            <p:cNvPr id="41" name="Gerade Verbindung mit Pfeil 40"/>
            <p:cNvCxnSpPr/>
            <p:nvPr/>
          </p:nvCxnSpPr>
          <p:spPr bwMode="auto">
            <a:xfrm>
              <a:off x="598571" y="2839453"/>
              <a:ext cx="0" cy="305681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4" name="Textfeld 43"/>
            <p:cNvSpPr txBox="1"/>
            <p:nvPr/>
          </p:nvSpPr>
          <p:spPr>
            <a:xfrm>
              <a:off x="313076" y="2607631"/>
              <a:ext cx="57099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000" dirty="0" err="1" smtClean="0">
                  <a:latin typeface="Palatino Linotype" pitchFamily="18" charset="0"/>
                </a:rPr>
                <a:t>Toroid</a:t>
              </a:r>
              <a:endParaRPr lang="de-DE" sz="1000" dirty="0">
                <a:latin typeface="Palatino Linotype" pitchFamily="18" charset="0"/>
              </a:endParaRPr>
            </a:p>
          </p:txBody>
        </p:sp>
      </p:grpSp>
      <p:grpSp>
        <p:nvGrpSpPr>
          <p:cNvPr id="95" name="Gruppieren 94"/>
          <p:cNvGrpSpPr/>
          <p:nvPr/>
        </p:nvGrpSpPr>
        <p:grpSpPr>
          <a:xfrm>
            <a:off x="7894976" y="1905000"/>
            <a:ext cx="1110043" cy="3295650"/>
            <a:chOff x="7894976" y="1905000"/>
            <a:chExt cx="1110043" cy="3295650"/>
          </a:xfrm>
        </p:grpSpPr>
        <p:sp>
          <p:nvSpPr>
            <p:cNvPr id="49" name="Abgerundetes Rechteck 48"/>
            <p:cNvSpPr/>
            <p:nvPr/>
          </p:nvSpPr>
          <p:spPr bwMode="auto">
            <a:xfrm>
              <a:off x="7975063" y="3146887"/>
              <a:ext cx="1029956" cy="422031"/>
            </a:xfrm>
            <a:prstGeom prst="roundRect">
              <a:avLst>
                <a:gd name="adj" fmla="val 0"/>
              </a:avLst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0" name="Textfeld 49"/>
            <p:cNvSpPr txBox="1"/>
            <p:nvPr/>
          </p:nvSpPr>
          <p:spPr>
            <a:xfrm>
              <a:off x="8574496" y="3127009"/>
              <a:ext cx="41229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000" dirty="0" smtClean="0">
                  <a:latin typeface="Palatino Linotype" pitchFamily="18" charset="0"/>
                </a:rPr>
                <a:t>BBF</a:t>
              </a:r>
              <a:endParaRPr lang="de-DE" sz="1000" dirty="0">
                <a:latin typeface="Palatino Linotype" pitchFamily="18" charset="0"/>
              </a:endParaRPr>
            </a:p>
          </p:txBody>
        </p:sp>
        <p:cxnSp>
          <p:nvCxnSpPr>
            <p:cNvPr id="52" name="Gerade Verbindung mit Pfeil 51"/>
            <p:cNvCxnSpPr/>
            <p:nvPr/>
          </p:nvCxnSpPr>
          <p:spPr bwMode="auto">
            <a:xfrm>
              <a:off x="8180471" y="2839452"/>
              <a:ext cx="0" cy="305681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3" name="Textfeld 52"/>
            <p:cNvSpPr txBox="1"/>
            <p:nvPr/>
          </p:nvSpPr>
          <p:spPr>
            <a:xfrm>
              <a:off x="7894976" y="2593231"/>
              <a:ext cx="57099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000" dirty="0" err="1" smtClean="0">
                  <a:latin typeface="Palatino Linotype" pitchFamily="18" charset="0"/>
                </a:rPr>
                <a:t>Toroid</a:t>
              </a:r>
              <a:endParaRPr lang="de-DE" sz="1000" dirty="0">
                <a:latin typeface="Palatino Linotype" pitchFamily="18" charset="0"/>
              </a:endParaRPr>
            </a:p>
          </p:txBody>
        </p:sp>
        <p:cxnSp>
          <p:nvCxnSpPr>
            <p:cNvPr id="79" name="Gerade Verbindung mit Pfeil 78"/>
            <p:cNvCxnSpPr/>
            <p:nvPr/>
          </p:nvCxnSpPr>
          <p:spPr bwMode="auto">
            <a:xfrm flipH="1">
              <a:off x="8361447" y="4819650"/>
              <a:ext cx="426101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1" name="Gerade Verbindung mit Pfeil 80"/>
            <p:cNvCxnSpPr/>
            <p:nvPr/>
          </p:nvCxnSpPr>
          <p:spPr bwMode="auto">
            <a:xfrm flipH="1">
              <a:off x="8361446" y="5200650"/>
              <a:ext cx="426101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3" name="Gerade Verbindung 82"/>
            <p:cNvCxnSpPr/>
            <p:nvPr/>
          </p:nvCxnSpPr>
          <p:spPr bwMode="auto">
            <a:xfrm>
              <a:off x="8787547" y="3567165"/>
              <a:ext cx="1" cy="1633485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6" name="Freihandform 85"/>
            <p:cNvSpPr/>
            <p:nvPr/>
          </p:nvSpPr>
          <p:spPr bwMode="auto">
            <a:xfrm>
              <a:off x="8105775" y="3371177"/>
              <a:ext cx="781050" cy="105994"/>
            </a:xfrm>
            <a:custGeom>
              <a:avLst/>
              <a:gdLst>
                <a:gd name="connsiteX0" fmla="*/ 0 w 781050"/>
                <a:gd name="connsiteY0" fmla="*/ 76873 h 105994"/>
                <a:gd name="connsiteX1" fmla="*/ 104775 w 781050"/>
                <a:gd name="connsiteY1" fmla="*/ 10198 h 105994"/>
                <a:gd name="connsiteX2" fmla="*/ 266700 w 781050"/>
                <a:gd name="connsiteY2" fmla="*/ 10198 h 105994"/>
                <a:gd name="connsiteX3" fmla="*/ 447675 w 781050"/>
                <a:gd name="connsiteY3" fmla="*/ 105448 h 105994"/>
                <a:gd name="connsiteX4" fmla="*/ 571500 w 781050"/>
                <a:gd name="connsiteY4" fmla="*/ 48298 h 105994"/>
                <a:gd name="connsiteX5" fmla="*/ 685800 w 781050"/>
                <a:gd name="connsiteY5" fmla="*/ 29248 h 105994"/>
                <a:gd name="connsiteX6" fmla="*/ 781050 w 781050"/>
                <a:gd name="connsiteY6" fmla="*/ 10198 h 105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81050" h="105994">
                  <a:moveTo>
                    <a:pt x="0" y="76873"/>
                  </a:moveTo>
                  <a:cubicBezTo>
                    <a:pt x="30162" y="49092"/>
                    <a:pt x="60325" y="21311"/>
                    <a:pt x="104775" y="10198"/>
                  </a:cubicBezTo>
                  <a:cubicBezTo>
                    <a:pt x="149225" y="-915"/>
                    <a:pt x="209550" y="-5677"/>
                    <a:pt x="266700" y="10198"/>
                  </a:cubicBezTo>
                  <a:cubicBezTo>
                    <a:pt x="323850" y="26073"/>
                    <a:pt x="396875" y="99098"/>
                    <a:pt x="447675" y="105448"/>
                  </a:cubicBezTo>
                  <a:cubicBezTo>
                    <a:pt x="498475" y="111798"/>
                    <a:pt x="531813" y="60998"/>
                    <a:pt x="571500" y="48298"/>
                  </a:cubicBezTo>
                  <a:cubicBezTo>
                    <a:pt x="611188" y="35598"/>
                    <a:pt x="650875" y="35598"/>
                    <a:pt x="685800" y="29248"/>
                  </a:cubicBezTo>
                  <a:cubicBezTo>
                    <a:pt x="720725" y="22898"/>
                    <a:pt x="750887" y="16548"/>
                    <a:pt x="781050" y="10198"/>
                  </a:cubicBez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88" name="Gerade Verbindung mit Pfeil 87"/>
            <p:cNvCxnSpPr/>
            <p:nvPr/>
          </p:nvCxnSpPr>
          <p:spPr bwMode="auto">
            <a:xfrm>
              <a:off x="7894976" y="1905000"/>
              <a:ext cx="991849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9" name="Gerade Verbindung mit Pfeil 88"/>
            <p:cNvCxnSpPr/>
            <p:nvPr/>
          </p:nvCxnSpPr>
          <p:spPr bwMode="auto">
            <a:xfrm>
              <a:off x="8465966" y="2181225"/>
              <a:ext cx="0" cy="963908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1" name="Gerade Verbindung mit Pfeil 90"/>
            <p:cNvCxnSpPr/>
            <p:nvPr/>
          </p:nvCxnSpPr>
          <p:spPr bwMode="auto">
            <a:xfrm>
              <a:off x="8685296" y="2181225"/>
              <a:ext cx="0" cy="963908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93" name="Textfeld 92"/>
            <p:cNvSpPr txBox="1"/>
            <p:nvPr/>
          </p:nvSpPr>
          <p:spPr>
            <a:xfrm>
              <a:off x="8142371" y="1985060"/>
              <a:ext cx="48442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000" dirty="0" smtClean="0">
                  <a:latin typeface="Palatino Linotype" pitchFamily="18" charset="0"/>
                </a:rPr>
                <a:t>BAM</a:t>
              </a:r>
              <a:endParaRPr lang="de-DE" sz="1000" dirty="0">
                <a:latin typeface="Palatino Linotype" pitchFamily="18" charset="0"/>
              </a:endParaRPr>
            </a:p>
          </p:txBody>
        </p:sp>
        <p:sp>
          <p:nvSpPr>
            <p:cNvPr id="94" name="Textfeld 93"/>
            <p:cNvSpPr txBox="1"/>
            <p:nvPr/>
          </p:nvSpPr>
          <p:spPr>
            <a:xfrm>
              <a:off x="8504336" y="1985060"/>
              <a:ext cx="47641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000" dirty="0" smtClean="0">
                  <a:latin typeface="Palatino Linotype" pitchFamily="18" charset="0"/>
                </a:rPr>
                <a:t>BCM</a:t>
              </a:r>
              <a:endParaRPr lang="de-DE" sz="1000" dirty="0">
                <a:latin typeface="Palatino Linotype" pitchFamily="18" charset="0"/>
              </a:endParaRPr>
            </a:p>
          </p:txBody>
        </p:sp>
      </p:grpSp>
      <p:sp>
        <p:nvSpPr>
          <p:cNvPr id="4" name="Rechteck 3"/>
          <p:cNvSpPr/>
          <p:nvPr/>
        </p:nvSpPr>
        <p:spPr bwMode="auto">
          <a:xfrm>
            <a:off x="2362200" y="2839452"/>
            <a:ext cx="3457575" cy="1675398"/>
          </a:xfrm>
          <a:prstGeom prst="rect">
            <a:avLst/>
          </a:prstGeom>
          <a:noFill/>
          <a:ln w="28575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3346232" y="4514850"/>
            <a:ext cx="148951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Palatino Linotype" pitchFamily="18" charset="0"/>
              </a:rPr>
              <a:t>MIMO FB Controller</a:t>
            </a:r>
            <a:endParaRPr lang="de-DE" sz="1100" dirty="0">
              <a:latin typeface="Palatino Linotype" pitchFamily="18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598571" y="5658485"/>
            <a:ext cx="81576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 design controller components, it is essential to understand (model) system behavior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909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nhaltsplatzhalter 22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948" y="3901632"/>
            <a:ext cx="3668390" cy="2441014"/>
          </a:xfr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Identification of system dynamics</a:t>
            </a:r>
            <a:endParaRPr lang="en-US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09" y="3789891"/>
            <a:ext cx="4280636" cy="2848413"/>
          </a:xfrm>
        </p:spPr>
      </p:pic>
      <p:sp>
        <p:nvSpPr>
          <p:cNvPr id="9" name="Textfeld 8"/>
          <p:cNvSpPr txBox="1"/>
          <p:nvPr/>
        </p:nvSpPr>
        <p:spPr>
          <a:xfrm>
            <a:off x="4488873" y="6947065"/>
            <a:ext cx="129073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Courtesy S. Pfeiffer</a:t>
            </a:r>
            <a:endParaRPr lang="en-US" sz="10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229" y="1152248"/>
            <a:ext cx="3990109" cy="2580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7210310" y="820721"/>
            <a:ext cx="15872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 smtClean="0">
                <a:latin typeface="Palatino Linotype" pitchFamily="18" charset="0"/>
              </a:rPr>
              <a:t>White box </a:t>
            </a:r>
            <a:r>
              <a:rPr lang="de-DE" sz="1400" b="1" dirty="0" err="1" smtClean="0">
                <a:latin typeface="Palatino Linotype" pitchFamily="18" charset="0"/>
              </a:rPr>
              <a:t>model</a:t>
            </a:r>
            <a:endParaRPr lang="de-DE" sz="1400" b="1" dirty="0">
              <a:latin typeface="Palatino Linotype" pitchFamily="18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3047077" y="3744891"/>
            <a:ext cx="172515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latin typeface="Palatino Linotype" pitchFamily="18" charset="0"/>
              </a:rPr>
              <a:t>Black box identification</a:t>
            </a:r>
            <a:endParaRPr lang="en-US" sz="1100" b="1" dirty="0">
              <a:latin typeface="Palatino Linotype" pitchFamily="18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7386640" y="3770826"/>
            <a:ext cx="123463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latin typeface="Palatino Linotype" pitchFamily="18" charset="0"/>
              </a:rPr>
              <a:t>Grey box Model</a:t>
            </a:r>
            <a:endParaRPr lang="en-US" sz="1100" b="1" dirty="0">
              <a:latin typeface="Palatino Linotype" pitchFamily="18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261254" y="980662"/>
            <a:ext cx="426159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Cavity resonant circuit model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Black box model, additional system characteristics, no physics 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Grey box models allow to combine both methods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Specific excitation signals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Fixed model structure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Get physical insight</a:t>
            </a:r>
          </a:p>
        </p:txBody>
      </p:sp>
      <p:cxnSp>
        <p:nvCxnSpPr>
          <p:cNvPr id="14" name="Gerade Verbindung mit Pfeil 13"/>
          <p:cNvCxnSpPr/>
          <p:nvPr/>
        </p:nvCxnSpPr>
        <p:spPr bwMode="auto">
          <a:xfrm flipH="1">
            <a:off x="4630366" y="3593043"/>
            <a:ext cx="1007751" cy="61717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Gerade Verbindung mit Pfeil 14"/>
          <p:cNvCxnSpPr/>
          <p:nvPr/>
        </p:nvCxnSpPr>
        <p:spPr bwMode="auto">
          <a:xfrm flipV="1">
            <a:off x="4427845" y="5167427"/>
            <a:ext cx="687353" cy="833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98265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Identification steps to validation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35" y="3406744"/>
            <a:ext cx="4357249" cy="3029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173" y="1353780"/>
            <a:ext cx="3758172" cy="233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0153" y="851219"/>
            <a:ext cx="3161251" cy="4112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281443" y="911380"/>
            <a:ext cx="49659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2 step identification for different frequency ranges</a:t>
            </a:r>
            <a:endParaRPr lang="en-US" dirty="0"/>
          </a:p>
        </p:txBody>
      </p:sp>
      <p:sp>
        <p:nvSpPr>
          <p:cNvPr id="13" name="Textfeld 12"/>
          <p:cNvSpPr txBox="1"/>
          <p:nvPr/>
        </p:nvSpPr>
        <p:spPr>
          <a:xfrm>
            <a:off x="3414576" y="3406743"/>
            <a:ext cx="130035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latin typeface="Palatino Linotype" pitchFamily="18" charset="0"/>
              </a:rPr>
              <a:t>Model validation</a:t>
            </a:r>
            <a:endParaRPr lang="en-US" sz="1100" b="1" dirty="0">
              <a:latin typeface="Palatino Linotype" pitchFamily="18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7407627" y="721200"/>
            <a:ext cx="173637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latin typeface="Palatino Linotype" pitchFamily="18" charset="0"/>
              </a:rPr>
              <a:t>Identification algorithm</a:t>
            </a:r>
            <a:endParaRPr lang="en-US" sz="1100" b="1" dirty="0">
              <a:latin typeface="Palatino Linotype" pitchFamily="18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4474469" y="5262876"/>
            <a:ext cx="46762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Reliable procedure to determine system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Open loop model         MIMO controller design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Closed loop model       Learning FF</a:t>
            </a:r>
            <a:endParaRPr lang="en-US" dirty="0"/>
          </a:p>
        </p:txBody>
      </p:sp>
      <p:cxnSp>
        <p:nvCxnSpPr>
          <p:cNvPr id="12" name="Gerade Verbindung mit Pfeil 11"/>
          <p:cNvCxnSpPr/>
          <p:nvPr/>
        </p:nvCxnSpPr>
        <p:spPr bwMode="auto">
          <a:xfrm>
            <a:off x="6579300" y="5949536"/>
            <a:ext cx="296883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Gerade Verbindung mit Pfeil 20"/>
          <p:cNvCxnSpPr/>
          <p:nvPr/>
        </p:nvCxnSpPr>
        <p:spPr bwMode="auto">
          <a:xfrm>
            <a:off x="6579300" y="5688271"/>
            <a:ext cx="296883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066538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uppieren 19"/>
          <p:cNvGrpSpPr>
            <a:grpSpLocks/>
          </p:cNvGrpSpPr>
          <p:nvPr/>
        </p:nvGrpSpPr>
        <p:grpSpPr bwMode="auto">
          <a:xfrm>
            <a:off x="3473450" y="820738"/>
            <a:ext cx="5589588" cy="5311775"/>
            <a:chOff x="3849507" y="971270"/>
            <a:chExt cx="5121458" cy="4534501"/>
          </a:xfrm>
        </p:grpSpPr>
        <p:pic>
          <p:nvPicPr>
            <p:cNvPr id="17414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8925"/>
            <a:stretch>
              <a:fillRect/>
            </a:stretch>
          </p:blipFill>
          <p:spPr bwMode="auto">
            <a:xfrm>
              <a:off x="3849507" y="971270"/>
              <a:ext cx="5121458" cy="4534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Line 5"/>
            <p:cNvSpPr>
              <a:spLocks noChangeShapeType="1"/>
            </p:cNvSpPr>
            <p:nvPr/>
          </p:nvSpPr>
          <p:spPr bwMode="auto">
            <a:xfrm flipV="1">
              <a:off x="5240053" y="4355205"/>
              <a:ext cx="657455" cy="17617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9" name="Line 6"/>
            <p:cNvSpPr>
              <a:spLocks noChangeShapeType="1"/>
            </p:cNvSpPr>
            <p:nvPr/>
          </p:nvSpPr>
          <p:spPr bwMode="auto">
            <a:xfrm flipV="1">
              <a:off x="5513508" y="4912193"/>
              <a:ext cx="503273" cy="1490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0" name="Text Box 7"/>
            <p:cNvSpPr txBox="1">
              <a:spLocks noChangeArrowheads="1"/>
            </p:cNvSpPr>
            <p:nvPr/>
          </p:nvSpPr>
          <p:spPr bwMode="auto">
            <a:xfrm>
              <a:off x="4681507" y="4403993"/>
              <a:ext cx="504076" cy="1970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1pPr>
              <a:lvl2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2pPr>
              <a:lvl3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3pPr>
              <a:lvl4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4pPr>
              <a:lvl5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9pPr>
            </a:lstStyle>
            <a:p>
              <a:pPr eaLnBrk="1" hangingPunct="1">
                <a:spcBef>
                  <a:spcPct val="20000"/>
                </a:spcBef>
                <a:buFont typeface="Wingdings" pitchFamily="2" charset="2"/>
                <a:buNone/>
                <a:defRPr/>
              </a:pPr>
              <a:r>
                <a:rPr lang="en-US" sz="900" dirty="0" smtClean="0">
                  <a:solidFill>
                    <a:srgbClr val="FF0000"/>
                  </a:solidFill>
                </a:rPr>
                <a:t>LFF off</a:t>
              </a:r>
              <a:endParaRPr lang="en-GB" sz="900" dirty="0" smtClean="0">
                <a:solidFill>
                  <a:srgbClr val="FF0000"/>
                </a:solidFill>
              </a:endParaRPr>
            </a:p>
          </p:txBody>
        </p:sp>
        <p:sp>
          <p:nvSpPr>
            <p:cNvPr id="11" name="Text Box 8"/>
            <p:cNvSpPr txBox="1">
              <a:spLocks noChangeArrowheads="1"/>
            </p:cNvSpPr>
            <p:nvPr/>
          </p:nvSpPr>
          <p:spPr bwMode="auto">
            <a:xfrm>
              <a:off x="5005872" y="4986729"/>
              <a:ext cx="504076" cy="1970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1pPr>
              <a:lvl2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2pPr>
              <a:lvl3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3pPr>
              <a:lvl4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4pPr>
              <a:lvl5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9pPr>
            </a:lstStyle>
            <a:p>
              <a:pPr eaLnBrk="1" hangingPunct="1">
                <a:spcBef>
                  <a:spcPct val="20000"/>
                </a:spcBef>
                <a:buFont typeface="Wingdings" pitchFamily="2" charset="2"/>
                <a:buNone/>
                <a:defRPr/>
              </a:pPr>
              <a:r>
                <a:rPr lang="en-US" sz="900" dirty="0" smtClean="0"/>
                <a:t>LFF on</a:t>
              </a:r>
              <a:endParaRPr lang="en-GB" sz="900" dirty="0" smtClean="0"/>
            </a:p>
          </p:txBody>
        </p:sp>
        <p:sp>
          <p:nvSpPr>
            <p:cNvPr id="12" name="Text Box 9"/>
            <p:cNvSpPr txBox="1">
              <a:spLocks noChangeArrowheads="1"/>
            </p:cNvSpPr>
            <p:nvPr/>
          </p:nvSpPr>
          <p:spPr bwMode="auto">
            <a:xfrm>
              <a:off x="6499690" y="3884951"/>
              <a:ext cx="933819" cy="2561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1pPr>
              <a:lvl2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2pPr>
              <a:lvl3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3pPr>
              <a:lvl4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4pPr>
              <a:lvl5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9pPr>
            </a:lstStyle>
            <a:p>
              <a:pPr eaLnBrk="1" hangingPunct="1">
                <a:spcBef>
                  <a:spcPct val="20000"/>
                </a:spcBef>
                <a:buFont typeface="Wingdings" pitchFamily="2" charset="2"/>
                <a:buNone/>
                <a:defRPr/>
              </a:pPr>
              <a:r>
                <a:rPr lang="en-US" sz="900" dirty="0" smtClean="0"/>
                <a:t>Phase [</a:t>
              </a:r>
              <a:r>
                <a:rPr lang="en-US" sz="900" dirty="0" err="1" smtClean="0"/>
                <a:t>deg</a:t>
              </a:r>
              <a:r>
                <a:rPr lang="en-US" sz="900" dirty="0" smtClean="0"/>
                <a:t>]</a:t>
              </a:r>
              <a:endParaRPr lang="en-GB" sz="900" dirty="0" smtClean="0"/>
            </a:p>
          </p:txBody>
        </p:sp>
        <p:sp>
          <p:nvSpPr>
            <p:cNvPr id="13" name="Text Box 10"/>
            <p:cNvSpPr txBox="1">
              <a:spLocks noChangeArrowheads="1"/>
            </p:cNvSpPr>
            <p:nvPr/>
          </p:nvSpPr>
          <p:spPr bwMode="auto">
            <a:xfrm>
              <a:off x="4109871" y="3884951"/>
              <a:ext cx="983273" cy="2561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1pPr>
              <a:lvl2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2pPr>
              <a:lvl3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3pPr>
              <a:lvl4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4pPr>
              <a:lvl5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9pPr>
            </a:lstStyle>
            <a:p>
              <a:pPr eaLnBrk="1" hangingPunct="1">
                <a:spcBef>
                  <a:spcPct val="20000"/>
                </a:spcBef>
                <a:buFont typeface="Wingdings" pitchFamily="2" charset="2"/>
                <a:buNone/>
                <a:defRPr/>
              </a:pPr>
              <a:r>
                <a:rPr lang="en-US" sz="900" dirty="0" smtClean="0"/>
                <a:t>Voltage [MV]</a:t>
              </a:r>
              <a:endParaRPr lang="en-GB" sz="900" dirty="0" smtClean="0"/>
            </a:p>
          </p:txBody>
        </p:sp>
        <p:sp>
          <p:nvSpPr>
            <p:cNvPr id="14" name="Line 11"/>
            <p:cNvSpPr>
              <a:spLocks noChangeShapeType="1"/>
            </p:cNvSpPr>
            <p:nvPr/>
          </p:nvSpPr>
          <p:spPr bwMode="auto">
            <a:xfrm flipV="1">
              <a:off x="5513508" y="4531381"/>
              <a:ext cx="440728" cy="455347"/>
            </a:xfrm>
            <a:prstGeom prst="line">
              <a:avLst/>
            </a:prstGeom>
            <a:noFill/>
            <a:ln w="19050" cap="rnd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5" name="Line 12"/>
            <p:cNvSpPr>
              <a:spLocks noChangeShapeType="1"/>
            </p:cNvSpPr>
            <p:nvPr/>
          </p:nvSpPr>
          <p:spPr bwMode="auto">
            <a:xfrm flipV="1">
              <a:off x="5513508" y="4760411"/>
              <a:ext cx="440728" cy="248001"/>
            </a:xfrm>
            <a:prstGeom prst="line">
              <a:avLst/>
            </a:prstGeom>
            <a:noFill/>
            <a:ln w="19050" cap="rnd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6" name="Line 13"/>
            <p:cNvSpPr>
              <a:spLocks noChangeShapeType="1"/>
            </p:cNvSpPr>
            <p:nvPr/>
          </p:nvSpPr>
          <p:spPr bwMode="auto">
            <a:xfrm flipV="1">
              <a:off x="7594964" y="4815973"/>
              <a:ext cx="0" cy="192438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7" name="Text Box 14"/>
            <p:cNvSpPr txBox="1">
              <a:spLocks noChangeArrowheads="1"/>
            </p:cNvSpPr>
            <p:nvPr/>
          </p:nvSpPr>
          <p:spPr bwMode="auto">
            <a:xfrm>
              <a:off x="7593509" y="4923035"/>
              <a:ext cx="773819" cy="2574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1pPr>
              <a:lvl2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2pPr>
              <a:lvl3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3pPr>
              <a:lvl4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4pPr>
              <a:lvl5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9pPr>
            </a:lstStyle>
            <a:p>
              <a:pPr eaLnBrk="1" hangingPunct="1">
                <a:spcBef>
                  <a:spcPct val="20000"/>
                </a:spcBef>
                <a:buFont typeface="Wingdings" pitchFamily="2" charset="2"/>
                <a:buNone/>
                <a:defRPr/>
              </a:pPr>
              <a:r>
                <a:rPr lang="en-US" sz="900" dirty="0" smtClean="0">
                  <a:solidFill>
                    <a:srgbClr val="0000CC"/>
                  </a:solidFill>
                </a:rPr>
                <a:t>1</a:t>
              </a:r>
              <a:r>
                <a:rPr lang="en-US" sz="900" baseline="30000" dirty="0" smtClean="0">
                  <a:solidFill>
                    <a:srgbClr val="0000CC"/>
                  </a:solidFill>
                </a:rPr>
                <a:t>st</a:t>
              </a:r>
              <a:r>
                <a:rPr lang="en-US" sz="900" dirty="0" smtClean="0">
                  <a:solidFill>
                    <a:srgbClr val="0000CC"/>
                  </a:solidFill>
                </a:rPr>
                <a:t> bunch</a:t>
              </a:r>
              <a:endParaRPr lang="en-GB" sz="900" dirty="0" smtClean="0">
                <a:solidFill>
                  <a:srgbClr val="0000CC"/>
                </a:solidFill>
              </a:endParaRPr>
            </a:p>
          </p:txBody>
        </p:sp>
      </p:grpSp>
      <p:sp>
        <p:nvSpPr>
          <p:cNvPr id="17411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Feed-forward (LFF)</a:t>
            </a:r>
          </a:p>
        </p:txBody>
      </p:sp>
      <p:sp>
        <p:nvSpPr>
          <p:cNvPr id="17412" name="Inhaltsplatzhalter 2"/>
          <p:cNvSpPr>
            <a:spLocks noGrp="1"/>
          </p:cNvSpPr>
          <p:nvPr>
            <p:ph sz="half" idx="1"/>
          </p:nvPr>
        </p:nvSpPr>
        <p:spPr>
          <a:xfrm>
            <a:off x="277813" y="968375"/>
            <a:ext cx="3227387" cy="5164138"/>
          </a:xfrm>
        </p:spPr>
        <p:txBody>
          <a:bodyPr/>
          <a:lstStyle/>
          <a:p>
            <a:r>
              <a:rPr lang="en-US" sz="1800" dirty="0" smtClean="0"/>
              <a:t>Running for all RF stations incl. GUN</a:t>
            </a:r>
          </a:p>
          <a:p>
            <a:r>
              <a:rPr lang="en-US" sz="1800" dirty="0" smtClean="0"/>
              <a:t>Reproducible set-points</a:t>
            </a:r>
          </a:p>
          <a:p>
            <a:r>
              <a:rPr lang="en-US" sz="1800" dirty="0" smtClean="0"/>
              <a:t>Minimization</a:t>
            </a:r>
            <a:r>
              <a:rPr lang="de-DE" sz="1800" dirty="0" smtClean="0"/>
              <a:t> </a:t>
            </a:r>
            <a:r>
              <a:rPr lang="en-US" sz="1800" dirty="0" smtClean="0"/>
              <a:t>of residual control</a:t>
            </a:r>
            <a:r>
              <a:rPr lang="de-DE" sz="1800" dirty="0" smtClean="0"/>
              <a:t> </a:t>
            </a:r>
            <a:r>
              <a:rPr lang="de-DE" sz="1800" dirty="0" err="1" smtClean="0"/>
              <a:t>errors</a:t>
            </a:r>
            <a:endParaRPr lang="en-US" sz="1800" dirty="0" smtClean="0"/>
          </a:p>
          <a:p>
            <a:r>
              <a:rPr lang="en-US" sz="1800" dirty="0" smtClean="0"/>
              <a:t>Minimization of energy-variation </a:t>
            </a:r>
          </a:p>
          <a:p>
            <a:r>
              <a:rPr lang="en-US" sz="1800" dirty="0" smtClean="0"/>
              <a:t>Essential for RF regulation! </a:t>
            </a:r>
          </a:p>
          <a:p>
            <a:endParaRPr lang="en-US" sz="20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135" y="3798739"/>
            <a:ext cx="2917272" cy="2547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377981" y="6346677"/>
            <a:ext cx="16578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Algorithm baseline</a:t>
            </a:r>
            <a:endParaRPr lang="en-US" sz="1400" dirty="0"/>
          </a:p>
        </p:txBody>
      </p:sp>
      <p:cxnSp>
        <p:nvCxnSpPr>
          <p:cNvPr id="4" name="Gerade Verbindung 3"/>
          <p:cNvCxnSpPr/>
          <p:nvPr/>
        </p:nvCxnSpPr>
        <p:spPr bwMode="auto">
          <a:xfrm flipV="1">
            <a:off x="1399259" y="6032665"/>
            <a:ext cx="940180" cy="9984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Nach links gekrümmter Pfeil 6"/>
          <p:cNvSpPr/>
          <p:nvPr/>
        </p:nvSpPr>
        <p:spPr bwMode="auto">
          <a:xfrm rot="10800000" flipH="1">
            <a:off x="3285407" y="5578904"/>
            <a:ext cx="353946" cy="574778"/>
          </a:xfrm>
          <a:prstGeom prst="curved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 bwMode="auto">
          <a:xfrm>
            <a:off x="938150" y="5213267"/>
            <a:ext cx="3348841" cy="830997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bg2"/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1" i="0" u="none" strike="noStrike" normalizeH="0" baseline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charset="0"/>
            </a:endParaRPr>
          </a:p>
        </p:txBody>
      </p:sp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ACC1 control performance with 4.5 mA beam current</a:t>
            </a:r>
          </a:p>
        </p:txBody>
      </p:sp>
      <p:pic>
        <p:nvPicPr>
          <p:cNvPr id="11267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0" t="2997" r="8344" b="4095"/>
          <a:stretch>
            <a:fillRect/>
          </a:stretch>
        </p:blipFill>
        <p:spPr>
          <a:xfrm>
            <a:off x="4505325" y="2676525"/>
            <a:ext cx="4514850" cy="3457575"/>
          </a:xfrm>
        </p:spPr>
      </p:pic>
      <p:pic>
        <p:nvPicPr>
          <p:cNvPr id="11268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2" t="2550" r="8696" b="2808"/>
          <a:stretch>
            <a:fillRect/>
          </a:stretch>
        </p:blipFill>
        <p:spPr>
          <a:xfrm>
            <a:off x="0" y="790575"/>
            <a:ext cx="4524375" cy="3533775"/>
          </a:xfrm>
        </p:spPr>
      </p:pic>
      <p:sp>
        <p:nvSpPr>
          <p:cNvPr id="11269" name="TextBox 7"/>
          <p:cNvSpPr txBox="1">
            <a:spLocks noChangeArrowheads="1"/>
          </p:cNvSpPr>
          <p:nvPr/>
        </p:nvSpPr>
        <p:spPr bwMode="auto">
          <a:xfrm>
            <a:off x="4857751" y="937051"/>
            <a:ext cx="303020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dirty="0" smtClean="0"/>
              <a:t>All field control applications are turned on:</a:t>
            </a:r>
          </a:p>
          <a:p>
            <a:r>
              <a:rPr lang="en-US" dirty="0" smtClean="0"/>
              <a:t>	LFF, MIMO FB, BLC</a:t>
            </a:r>
            <a:endParaRPr lang="en-US" dirty="0"/>
          </a:p>
        </p:txBody>
      </p:sp>
      <p:cxnSp>
        <p:nvCxnSpPr>
          <p:cNvPr id="11270" name="Straight Arrow Connector 9"/>
          <p:cNvCxnSpPr>
            <a:cxnSpLocks noChangeShapeType="1"/>
          </p:cNvCxnSpPr>
          <p:nvPr/>
        </p:nvCxnSpPr>
        <p:spPr bwMode="auto">
          <a:xfrm flipH="1" flipV="1">
            <a:off x="552451" y="3152775"/>
            <a:ext cx="1632609" cy="1490663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271" name="TextBox 11"/>
          <p:cNvSpPr txBox="1">
            <a:spLocks noChangeArrowheads="1"/>
          </p:cNvSpPr>
          <p:nvPr/>
        </p:nvSpPr>
        <p:spPr bwMode="auto">
          <a:xfrm>
            <a:off x="1971675" y="4643438"/>
            <a:ext cx="147989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bunch start</a:t>
            </a:r>
            <a:endParaRPr lang="en-US" dirty="0"/>
          </a:p>
        </p:txBody>
      </p:sp>
      <p:sp>
        <p:nvSpPr>
          <p:cNvPr id="3" name="Textfeld 2"/>
          <p:cNvSpPr txBox="1"/>
          <p:nvPr/>
        </p:nvSpPr>
        <p:spPr>
          <a:xfrm>
            <a:off x="1031513" y="5213268"/>
            <a:ext cx="33602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err="1" smtClean="0">
                <a:solidFill>
                  <a:schemeClr val="bg1"/>
                </a:solidFill>
              </a:rPr>
              <a:t>dA</a:t>
            </a:r>
            <a:r>
              <a:rPr lang="de-DE" b="1" dirty="0" smtClean="0">
                <a:solidFill>
                  <a:schemeClr val="bg1"/>
                </a:solidFill>
              </a:rPr>
              <a:t> / A </a:t>
            </a:r>
            <a:r>
              <a:rPr lang="de-DE" b="1" dirty="0">
                <a:solidFill>
                  <a:schemeClr val="bg1"/>
                </a:solidFill>
              </a:rPr>
              <a:t>~</a:t>
            </a:r>
            <a:r>
              <a:rPr lang="de-DE" b="1" dirty="0" smtClean="0">
                <a:solidFill>
                  <a:schemeClr val="bg1"/>
                </a:solidFill>
              </a:rPr>
              <a:t> 9e-5 </a:t>
            </a:r>
            <a:r>
              <a:rPr lang="de-DE" b="1" dirty="0" err="1" smtClean="0">
                <a:solidFill>
                  <a:schemeClr val="bg1"/>
                </a:solidFill>
              </a:rPr>
              <a:t>rms</a:t>
            </a:r>
            <a:r>
              <a:rPr lang="de-DE" b="1" dirty="0" smtClean="0">
                <a:solidFill>
                  <a:schemeClr val="bg1"/>
                </a:solidFill>
              </a:rPr>
              <a:t> (</a:t>
            </a:r>
            <a:r>
              <a:rPr lang="de-DE" b="1" dirty="0" err="1" smtClean="0">
                <a:solidFill>
                  <a:schemeClr val="bg1"/>
                </a:solidFill>
              </a:rPr>
              <a:t>intra</a:t>
            </a:r>
            <a:r>
              <a:rPr lang="de-DE" b="1" dirty="0" smtClean="0">
                <a:solidFill>
                  <a:schemeClr val="bg1"/>
                </a:solidFill>
              </a:rPr>
              <a:t> pulse)</a:t>
            </a:r>
          </a:p>
          <a:p>
            <a:r>
              <a:rPr lang="de-DE" b="1" dirty="0">
                <a:solidFill>
                  <a:schemeClr val="bg1"/>
                </a:solidFill>
              </a:rPr>
              <a:t> </a:t>
            </a:r>
            <a:r>
              <a:rPr lang="de-DE" b="1" dirty="0" smtClean="0">
                <a:solidFill>
                  <a:schemeClr val="bg1"/>
                </a:solidFill>
              </a:rPr>
              <a:t>         ~ 7e-5 </a:t>
            </a:r>
            <a:r>
              <a:rPr lang="de-DE" b="1" dirty="0" err="1" smtClean="0">
                <a:solidFill>
                  <a:schemeClr val="bg1"/>
                </a:solidFill>
              </a:rPr>
              <a:t>rms</a:t>
            </a:r>
            <a:r>
              <a:rPr lang="de-DE" b="1" dirty="0" smtClean="0">
                <a:solidFill>
                  <a:schemeClr val="bg1"/>
                </a:solidFill>
              </a:rPr>
              <a:t> (pulse </a:t>
            </a:r>
            <a:r>
              <a:rPr lang="de-DE" b="1" dirty="0" err="1" smtClean="0">
                <a:solidFill>
                  <a:schemeClr val="bg1"/>
                </a:solidFill>
              </a:rPr>
              <a:t>to</a:t>
            </a:r>
            <a:r>
              <a:rPr lang="de-DE" b="1" dirty="0" smtClean="0">
                <a:solidFill>
                  <a:schemeClr val="bg1"/>
                </a:solidFill>
              </a:rPr>
              <a:t> pulse)</a:t>
            </a:r>
          </a:p>
          <a:p>
            <a:r>
              <a:rPr lang="de-DE" b="1" dirty="0" err="1" smtClean="0">
                <a:solidFill>
                  <a:schemeClr val="bg1"/>
                </a:solidFill>
              </a:rPr>
              <a:t>dP</a:t>
            </a:r>
            <a:r>
              <a:rPr lang="de-DE" b="1" dirty="0" smtClean="0">
                <a:solidFill>
                  <a:schemeClr val="bg1"/>
                </a:solidFill>
              </a:rPr>
              <a:t>      </a:t>
            </a:r>
            <a:r>
              <a:rPr lang="de-DE" b="1" dirty="0">
                <a:solidFill>
                  <a:schemeClr val="bg1"/>
                </a:solidFill>
              </a:rPr>
              <a:t>~</a:t>
            </a:r>
            <a:r>
              <a:rPr lang="de-DE" b="1" dirty="0" smtClean="0">
                <a:solidFill>
                  <a:schemeClr val="bg1"/>
                </a:solidFill>
              </a:rPr>
              <a:t> 0.01 </a:t>
            </a:r>
            <a:r>
              <a:rPr lang="de-DE" b="1" dirty="0" err="1" smtClean="0">
                <a:solidFill>
                  <a:schemeClr val="bg1"/>
                </a:solidFill>
              </a:rPr>
              <a:t>deg</a:t>
            </a:r>
            <a:r>
              <a:rPr lang="de-DE" b="1" dirty="0" smtClean="0">
                <a:solidFill>
                  <a:schemeClr val="bg1"/>
                </a:solidFill>
              </a:rPr>
              <a:t> (</a:t>
            </a:r>
            <a:r>
              <a:rPr lang="de-DE" b="1" dirty="0" err="1" smtClean="0">
                <a:solidFill>
                  <a:schemeClr val="bg1"/>
                </a:solidFill>
              </a:rPr>
              <a:t>both</a:t>
            </a:r>
            <a:r>
              <a:rPr lang="de-DE" b="1" dirty="0" smtClean="0">
                <a:solidFill>
                  <a:schemeClr val="bg1"/>
                </a:solidFill>
              </a:rPr>
              <a:t>)</a:t>
            </a:r>
            <a:endParaRPr lang="de-DE" b="1" dirty="0">
              <a:solidFill>
                <a:schemeClr val="bg1"/>
              </a:solidFill>
            </a:endParaRPr>
          </a:p>
        </p:txBody>
      </p:sp>
      <p:cxnSp>
        <p:nvCxnSpPr>
          <p:cNvPr id="5" name="Gerade Verbindung mit Pfeil 4"/>
          <p:cNvCxnSpPr/>
          <p:nvPr/>
        </p:nvCxnSpPr>
        <p:spPr bwMode="auto">
          <a:xfrm flipH="1">
            <a:off x="4286992" y="2202872"/>
            <a:ext cx="1472540" cy="18406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TextBox 11"/>
          <p:cNvSpPr txBox="1">
            <a:spLocks noChangeArrowheads="1"/>
          </p:cNvSpPr>
          <p:nvPr/>
        </p:nvSpPr>
        <p:spPr bwMode="auto">
          <a:xfrm>
            <a:off x="5800902" y="2033595"/>
            <a:ext cx="99418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dirty="0" smtClean="0"/>
              <a:t>LFF stop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DESY_Vortrag_3-1">
  <a:themeElements>
    <a:clrScheme name="2_DESY_Vortrag_3-1 14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00A5EB"/>
      </a:accent1>
      <a:accent2>
        <a:srgbClr val="F28E00"/>
      </a:accent2>
      <a:accent3>
        <a:srgbClr val="FFFFFF"/>
      </a:accent3>
      <a:accent4>
        <a:srgbClr val="000000"/>
      </a:accent4>
      <a:accent5>
        <a:srgbClr val="AACFF3"/>
      </a:accent5>
      <a:accent6>
        <a:srgbClr val="DB8000"/>
      </a:accent6>
      <a:hlink>
        <a:srgbClr val="00A5EB"/>
      </a:hlink>
      <a:folHlink>
        <a:srgbClr val="808080"/>
      </a:folHlink>
    </a:clrScheme>
    <a:fontScheme name="2_DESY_Vortrag_3-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DESY_Vortrag_3-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A5EB"/>
        </a:accent1>
        <a:accent2>
          <a:srgbClr val="F28E00"/>
        </a:accent2>
        <a:accent3>
          <a:srgbClr val="FFFFFF"/>
        </a:accent3>
        <a:accent4>
          <a:srgbClr val="000000"/>
        </a:accent4>
        <a:accent5>
          <a:srgbClr val="AACFF3"/>
        </a:accent5>
        <a:accent6>
          <a:srgbClr val="DB8000"/>
        </a:accent6>
        <a:hlink>
          <a:srgbClr val="00A5EB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14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A5EB"/>
        </a:accent1>
        <a:accent2>
          <a:srgbClr val="F28E00"/>
        </a:accent2>
        <a:accent3>
          <a:srgbClr val="FFFFFF"/>
        </a:accent3>
        <a:accent4>
          <a:srgbClr val="000000"/>
        </a:accent4>
        <a:accent5>
          <a:srgbClr val="AACFF3"/>
        </a:accent5>
        <a:accent6>
          <a:srgbClr val="DB8000"/>
        </a:accent6>
        <a:hlink>
          <a:srgbClr val="00A5EB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SY European XFEL">
  <a:themeElements>
    <a:clrScheme name="DESY European XFEL 1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FFFFFF"/>
      </a:accent3>
      <a:accent4>
        <a:srgbClr val="1F123C"/>
      </a:accent4>
      <a:accent5>
        <a:srgbClr val="ACABB1"/>
      </a:accent5>
      <a:accent6>
        <a:srgbClr val="E58508"/>
      </a:accent6>
      <a:hlink>
        <a:srgbClr val="261748"/>
      </a:hlink>
      <a:folHlink>
        <a:srgbClr val="FD930A"/>
      </a:folHlink>
    </a:clrScheme>
    <a:fontScheme name="DESY European XFEL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8B323"/>
          </a:buClr>
          <a:buSzTx/>
          <a:buFont typeface="Wingdings" pitchFamily="2" charset="2"/>
          <a:buChar char="n"/>
          <a:tabLst/>
          <a:defRPr kumimoji="0" lang="de-DE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8B323"/>
          </a:buClr>
          <a:buSzTx/>
          <a:buFont typeface="Wingdings" pitchFamily="2" charset="2"/>
          <a:buChar char="n"/>
          <a:tabLst/>
          <a:defRPr kumimoji="0" lang="de-DE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12" charset="-128"/>
          </a:defRPr>
        </a:defPPr>
      </a:lstStyle>
    </a:lnDef>
  </a:objectDefaults>
  <a:extraClrSchemeLst>
    <a:extraClrScheme>
      <a:clrScheme name="DESY European XFEL 1">
        <a:dk1>
          <a:srgbClr val="261748"/>
        </a:dk1>
        <a:lt1>
          <a:srgbClr val="FFFFFF"/>
        </a:lt1>
        <a:dk2>
          <a:srgbClr val="000000"/>
        </a:dk2>
        <a:lt2>
          <a:srgbClr val="E0E0E0"/>
        </a:lt2>
        <a:accent1>
          <a:srgbClr val="261748"/>
        </a:accent1>
        <a:accent2>
          <a:srgbClr val="FD930A"/>
        </a:accent2>
        <a:accent3>
          <a:srgbClr val="FFFFFF"/>
        </a:accent3>
        <a:accent4>
          <a:srgbClr val="1F123C"/>
        </a:accent4>
        <a:accent5>
          <a:srgbClr val="ACABB1"/>
        </a:accent5>
        <a:accent6>
          <a:srgbClr val="E58508"/>
        </a:accent6>
        <a:hlink>
          <a:srgbClr val="261748"/>
        </a:hlink>
        <a:folHlink>
          <a:srgbClr val="FD930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Watermark</Template>
  <TotalTime>0</TotalTime>
  <Words>912</Words>
  <Application>Microsoft Office PowerPoint</Application>
  <PresentationFormat>Bildschirmpräsentation (4:3)</PresentationFormat>
  <Paragraphs>211</Paragraphs>
  <Slides>31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2</vt:i4>
      </vt:variant>
      <vt:variant>
        <vt:lpstr>Folientitel</vt:lpstr>
      </vt:variant>
      <vt:variant>
        <vt:i4>31</vt:i4>
      </vt:variant>
    </vt:vector>
  </HeadingPairs>
  <TitlesOfParts>
    <vt:vector size="33" baseType="lpstr">
      <vt:lpstr>2_DESY_Vortrag_3-1</vt:lpstr>
      <vt:lpstr>DESY European XFEL</vt:lpstr>
      <vt:lpstr>Precision regulation of radio frequency fields at FLASH</vt:lpstr>
      <vt:lpstr>Outline</vt:lpstr>
      <vt:lpstr>Motivation</vt:lpstr>
      <vt:lpstr>Innovations since upgrade in 2010</vt:lpstr>
      <vt:lpstr>Schematic view of LLRF Systems for FLASH</vt:lpstr>
      <vt:lpstr>Identification of system dynamics</vt:lpstr>
      <vt:lpstr>Identification steps to validation</vt:lpstr>
      <vt:lpstr>Learning Feed-forward (LFF)</vt:lpstr>
      <vt:lpstr>ACC1 control performance with 4.5 mA beam current</vt:lpstr>
      <vt:lpstr>Achieved energy stability during ILC tests (Feb 2011) </vt:lpstr>
      <vt:lpstr>Cascaded regulation concept</vt:lpstr>
      <vt:lpstr>Upgrade to uTCA standard</vt:lpstr>
      <vt:lpstr>Excitation of the 8/9-Pi mode</vt:lpstr>
      <vt:lpstr>Amplitude stability as function of controller delay</vt:lpstr>
      <vt:lpstr>Measurements of beam induced transients</vt:lpstr>
      <vt:lpstr>Measured amplitude and phase stability</vt:lpstr>
      <vt:lpstr>Amplitude pulse to pulse variation</vt:lpstr>
      <vt:lpstr>Arrival time variation </vt:lpstr>
      <vt:lpstr>Summary</vt:lpstr>
      <vt:lpstr>Backup slides</vt:lpstr>
      <vt:lpstr>LLRF status server observes control performance </vt:lpstr>
      <vt:lpstr>Comparison 8/9-Pi mode excited and suppressed</vt:lpstr>
      <vt:lpstr>Identified uTCA model</vt:lpstr>
      <vt:lpstr>Identification response </vt:lpstr>
      <vt:lpstr>Notch filter structure in MIMO FB </vt:lpstr>
      <vt:lpstr>Measurement VME system with uTCA regulation</vt:lpstr>
      <vt:lpstr>uTCA regulation performance </vt:lpstr>
      <vt:lpstr>Installation in Injector hutch, parallel to ACC1 (VME) </vt:lpstr>
      <vt:lpstr>Regelung von ACC39 bei gleichen Bedingungen</vt:lpstr>
      <vt:lpstr>LLRF station regulation overview </vt:lpstr>
      <vt:lpstr>LLRF station regulation overview </vt:lpstr>
    </vt:vector>
  </TitlesOfParts>
  <Company>DESY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sommera</dc:creator>
  <cp:lastModifiedBy>Schmidt, Christian</cp:lastModifiedBy>
  <cp:revision>529</cp:revision>
  <dcterms:created xsi:type="dcterms:W3CDTF">2008-04-14T12:45:38Z</dcterms:created>
  <dcterms:modified xsi:type="dcterms:W3CDTF">2011-10-18T09:16:13Z</dcterms:modified>
</cp:coreProperties>
</file>