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2" r:id="rId4"/>
    <p:sldId id="280" r:id="rId5"/>
    <p:sldId id="281" r:id="rId6"/>
    <p:sldId id="282" r:id="rId7"/>
    <p:sldId id="283" r:id="rId8"/>
    <p:sldId id="284" r:id="rId9"/>
    <p:sldId id="286" r:id="rId10"/>
    <p:sldId id="287" r:id="rId11"/>
    <p:sldId id="291" r:id="rId12"/>
    <p:sldId id="285" r:id="rId13"/>
    <p:sldId id="292" r:id="rId14"/>
    <p:sldId id="288" r:id="rId15"/>
    <p:sldId id="289" r:id="rId16"/>
    <p:sldId id="290" r:id="rId17"/>
    <p:sldId id="293" r:id="rId18"/>
    <p:sldId id="273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00"/>
    <a:srgbClr val="F0F000"/>
    <a:srgbClr val="B800B8"/>
    <a:srgbClr val="FF00FF"/>
    <a:srgbClr val="0000FF"/>
    <a:srgbClr val="251555"/>
    <a:srgbClr val="33CC33"/>
    <a:srgbClr val="00FFFF"/>
    <a:srgbClr val="E0E0E0"/>
    <a:srgbClr val="FD9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1" autoAdjust="0"/>
    <p:restoredTop sz="94726" autoAdjust="0"/>
  </p:normalViewPr>
  <p:slideViewPr>
    <p:cSldViewPr snapToGrid="0">
      <p:cViewPr>
        <p:scale>
          <a:sx n="90" d="100"/>
          <a:sy n="90" d="100"/>
        </p:scale>
        <p:origin x="-690" y="954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600" y="-150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424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fld id="{7D664209-B5AE-47A9-83C9-2C3AF6F9203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614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0923BE2-AB78-499A-B408-6BB306A5AE46}" type="slidenum">
              <a:rPr lang="de-DE" sz="1200" smtClean="0"/>
              <a:pPr/>
              <a:t>1</a:t>
            </a:fld>
            <a:endParaRPr lang="de-DE" sz="1200" dirty="0" smtClean="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>
                <a:ea typeface="ＭＳ Ｐゴシック" pitchFamily="34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dirty="0" smtClean="0">
              <a:ea typeface="ＭＳ Ｐゴシック" pitchFamily="34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>
                <a:ea typeface="ＭＳ Ｐゴシック" pitchFamily="34" charset="-128"/>
              </a:rPr>
              <a:t>  Upper area: </a:t>
            </a:r>
            <a:r>
              <a:rPr lang="en-GB" sz="1100" b="1" dirty="0" smtClean="0">
                <a:ea typeface="ＭＳ Ｐゴシック" pitchFamily="34" charset="-128"/>
              </a:rPr>
              <a:t>Title</a:t>
            </a:r>
            <a:r>
              <a:rPr lang="en-GB" sz="1100" dirty="0" smtClean="0">
                <a:ea typeface="ＭＳ Ｐゴシック" pitchFamily="34" charset="-128"/>
              </a:rPr>
              <a:t> of your talk, max. 2 rows of the defined size (55 </a:t>
            </a:r>
            <a:r>
              <a:rPr lang="en-GB" sz="1100" dirty="0" err="1" smtClean="0">
                <a:ea typeface="ＭＳ Ｐゴシック" pitchFamily="34" charset="-128"/>
              </a:rPr>
              <a:t>pt</a:t>
            </a:r>
            <a:r>
              <a:rPr lang="en-GB" sz="1100" dirty="0" smtClean="0">
                <a:ea typeface="ＭＳ Ｐゴシック" pitchFamily="34" charset="-128"/>
              </a:rPr>
              <a:t>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>
                <a:ea typeface="ＭＳ Ｐゴシック" pitchFamily="34" charset="-128"/>
              </a:rPr>
              <a:t>  Lower area </a:t>
            </a:r>
            <a:r>
              <a:rPr lang="en-GB" sz="1100" b="1" dirty="0" smtClean="0">
                <a:ea typeface="ＭＳ Ｐゴシック" pitchFamily="34" charset="-128"/>
              </a:rPr>
              <a:t>(subtitle):</a:t>
            </a:r>
            <a:r>
              <a:rPr lang="en-GB" sz="1100" dirty="0" smtClean="0">
                <a:ea typeface="ＭＳ Ｐゴシック" pitchFamily="34" charset="-128"/>
              </a:rPr>
              <a:t> Conference/meeting/workshop, location, date, </a:t>
            </a:r>
            <a:br>
              <a:rPr lang="en-GB" sz="1100" dirty="0" smtClean="0">
                <a:ea typeface="ＭＳ Ｐゴシック" pitchFamily="34" charset="-128"/>
              </a:rPr>
            </a:br>
            <a:r>
              <a:rPr lang="en-GB" sz="1100" dirty="0" smtClean="0">
                <a:ea typeface="ＭＳ Ｐゴシック" pitchFamily="34" charset="-128"/>
              </a:rPr>
              <a:t>  your name and affiliation, </a:t>
            </a:r>
            <a:br>
              <a:rPr lang="en-GB" sz="1100" dirty="0" smtClean="0">
                <a:ea typeface="ＭＳ Ｐゴシック" pitchFamily="34" charset="-128"/>
              </a:rPr>
            </a:br>
            <a:r>
              <a:rPr lang="en-GB" sz="1100" dirty="0" smtClean="0">
                <a:ea typeface="ＭＳ Ｐゴシック" pitchFamily="34" charset="-128"/>
              </a:rPr>
              <a:t>  max. 4 rows of the defined size (32 </a:t>
            </a:r>
            <a:r>
              <a:rPr lang="en-GB" sz="1100" dirty="0" err="1" smtClean="0">
                <a:ea typeface="ＭＳ Ｐゴシック" pitchFamily="34" charset="-128"/>
              </a:rPr>
              <a:t>pt</a:t>
            </a:r>
            <a:r>
              <a:rPr lang="en-GB" sz="1100" dirty="0" smtClean="0">
                <a:ea typeface="ＭＳ Ｐゴシック" pitchFamily="34" charset="-128"/>
              </a:rPr>
              <a:t>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>
                <a:ea typeface="ＭＳ Ｐゴシック" pitchFamily="34" charset="-128"/>
              </a:rPr>
              <a:t> Change the </a:t>
            </a:r>
            <a:r>
              <a:rPr lang="en-GB" sz="1100" b="1" dirty="0" smtClean="0">
                <a:ea typeface="ＭＳ Ｐゴシック" pitchFamily="34" charset="-128"/>
              </a:rPr>
              <a:t>partner logos</a:t>
            </a:r>
            <a:r>
              <a:rPr lang="en-GB" sz="1100" dirty="0" smtClean="0">
                <a:ea typeface="ＭＳ Ｐゴシック" pitchFamily="34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E569788-B9AE-4E5C-B07C-443947EA7E2A}" type="slidenum">
              <a:rPr lang="de-DE" sz="1200" smtClean="0"/>
              <a:pPr/>
              <a:t>2</a:t>
            </a:fld>
            <a:endParaRPr lang="de-DE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 smtClean="0">
                <a:ea typeface="ＭＳ Ｐゴシック" pitchFamily="34" charset="-128"/>
              </a:rPr>
              <a:t>   </a:t>
            </a:r>
            <a:r>
              <a:rPr lang="en-GB" sz="1100" b="1" dirty="0" smtClean="0">
                <a:ea typeface="ＭＳ Ｐゴシック" pitchFamily="34" charset="-128"/>
              </a:rPr>
              <a:t>Before you start</a:t>
            </a:r>
            <a:r>
              <a:rPr lang="en-GB" sz="1100" dirty="0" smtClean="0">
                <a:ea typeface="ＭＳ Ｐゴシック" pitchFamily="34" charset="-128"/>
              </a:rPr>
              <a:t> editing the slides of your talk change to the </a:t>
            </a:r>
            <a:r>
              <a:rPr lang="en-GB" sz="1100" b="1" dirty="0" smtClean="0">
                <a:ea typeface="ＭＳ Ｐゴシック" pitchFamily="34" charset="-128"/>
              </a:rPr>
              <a:t>Master Slide view</a:t>
            </a:r>
            <a:r>
              <a:rPr lang="en-GB" sz="1100" dirty="0" smtClean="0">
                <a:ea typeface="ＭＳ Ｐゴシック" pitchFamily="34" charset="-128"/>
              </a:rPr>
              <a:t>:   </a:t>
            </a:r>
            <a:br>
              <a:rPr lang="en-GB" sz="1100" dirty="0" smtClean="0">
                <a:ea typeface="ＭＳ Ｐゴシック" pitchFamily="34" charset="-128"/>
              </a:rPr>
            </a:br>
            <a:r>
              <a:rPr lang="en-GB" sz="1100" dirty="0" smtClean="0">
                <a:ea typeface="ＭＳ Ｐゴシック" pitchFamily="34" charset="-128"/>
              </a:rPr>
              <a:t>   Menu button “View”,</a:t>
            </a:r>
            <a:r>
              <a:rPr lang="en-GB" sz="1100" dirty="0" smtClean="0">
                <a:ea typeface="ＭＳ Ｐゴシック" pitchFamily="34" charset="-128"/>
                <a:sym typeface="Wingdings" pitchFamily="2" charset="2"/>
              </a:rPr>
              <a:t> Master, Slide Master:</a:t>
            </a:r>
            <a:br>
              <a:rPr lang="en-GB" sz="1100" dirty="0" smtClean="0">
                <a:ea typeface="ＭＳ Ｐゴシック" pitchFamily="34" charset="-128"/>
                <a:sym typeface="Wingdings" pitchFamily="2" charset="2"/>
              </a:rPr>
            </a:br>
            <a:endParaRPr lang="en-GB" sz="1100" dirty="0" smtClean="0">
              <a:ea typeface="ＭＳ Ｐゴシック" pitchFamily="34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 smtClean="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dirty="0" smtClean="0">
                <a:ea typeface="ＭＳ Ｐゴシック" pitchFamily="34" charset="-128"/>
                <a:sym typeface="Wingdings" pitchFamily="2" charset="2"/>
              </a:rPr>
              <a:t>Edit the following 2 items in the 1st slide:</a:t>
            </a:r>
            <a:r>
              <a:rPr lang="en-GB" sz="1100" dirty="0" smtClean="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GB" sz="1100" dirty="0" smtClean="0">
                <a:ea typeface="ＭＳ Ｐゴシック" pitchFamily="34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34" charset="-128"/>
                <a:sym typeface="Wingdings" pitchFamily="2" charset="2"/>
              </a:rPr>
              <a:t>   1)  1st row in the violet header: </a:t>
            </a:r>
            <a:br>
              <a:rPr lang="en-GB" sz="1100" dirty="0" smtClean="0">
                <a:ea typeface="ＭＳ Ｐゴシック" pitchFamily="34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34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 smtClean="0">
                <a:ea typeface="ＭＳ Ｐゴシック" pitchFamily="34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34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 smtClean="0">
                <a:ea typeface="ＭＳ Ｐゴシック" pitchFamily="34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34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 smtClean="0">
                <a:ea typeface="ＭＳ Ｐゴシック" pitchFamily="34" charset="-128"/>
                <a:sym typeface="Wingdings" pitchFamily="2" charset="2"/>
              </a:rPr>
            </a:br>
            <a:endParaRPr lang="en-GB" sz="1100" dirty="0" smtClean="0">
              <a:ea typeface="ＭＳ Ｐゴシック" pitchFamily="34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 smtClean="0">
                <a:ea typeface="ＭＳ Ｐゴシック" pitchFamily="34" charset="-128"/>
                <a:sym typeface="Wingdings" pitchFamily="2" charset="2"/>
              </a:rPr>
              <a:t>   If you want to use more </a:t>
            </a:r>
            <a:r>
              <a:rPr lang="en-GB" sz="1100" b="1" dirty="0" smtClean="0">
                <a:ea typeface="ＭＳ Ｐゴシック" pitchFamily="34" charset="-128"/>
                <a:sym typeface="Wingdings" pitchFamily="2" charset="2"/>
              </a:rPr>
              <a:t>partner logos</a:t>
            </a:r>
            <a:r>
              <a:rPr lang="en-GB" sz="1100" dirty="0" smtClean="0">
                <a:ea typeface="ＭＳ Ｐゴシック" pitchFamily="34" charset="-128"/>
                <a:sym typeface="Wingdings" pitchFamily="2" charset="2"/>
              </a:rPr>
              <a:t> position them left </a:t>
            </a:r>
            <a:br>
              <a:rPr lang="en-GB" sz="1100" dirty="0" smtClean="0">
                <a:ea typeface="ＭＳ Ｐゴシック" pitchFamily="34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34" charset="-128"/>
                <a:sym typeface="Wingdings" pitchFamily="2" charset="2"/>
              </a:rPr>
              <a:t>   beside the DESY logo in the footer area </a:t>
            </a:r>
            <a:br>
              <a:rPr lang="en-GB" sz="1100" dirty="0" smtClean="0">
                <a:ea typeface="ＭＳ Ｐゴシック" pitchFamily="34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34" charset="-128"/>
                <a:sym typeface="Wingdings" pitchFamily="2" charset="2"/>
              </a:rPr>
              <a:t>   </a:t>
            </a:r>
            <a:r>
              <a:rPr lang="en-GB" sz="1100" b="1" dirty="0" smtClean="0">
                <a:ea typeface="ＭＳ Ｐゴシック" pitchFamily="34" charset="-128"/>
                <a:sym typeface="Wingdings" pitchFamily="2" charset="2"/>
              </a:rPr>
              <a:t>Close Master View</a:t>
            </a:r>
            <a:endParaRPr lang="en-GB" sz="1100" b="1" dirty="0" smtClean="0"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 smtClean="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pic>
        <p:nvPicPr>
          <p:cNvPr id="7" name="Picture 21" descr="HG_LOGO_70_ENG_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76827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29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20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Wingdings" pitchFamily="2" charset="2"/>
              <a:buChar char="§"/>
              <a:defRPr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045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4485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65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34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32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16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359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5522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1200" y="6563749"/>
            <a:ext cx="8920800" cy="21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sz="800" b="1" dirty="0" smtClean="0">
                <a:solidFill>
                  <a:schemeClr val="bg2"/>
                </a:solidFill>
              </a:rPr>
              <a:t>Lukasz Butkowski </a:t>
            </a:r>
            <a:r>
              <a:rPr lang="en-GB" sz="800" dirty="0" smtClean="0">
                <a:solidFill>
                  <a:schemeClr val="bg2"/>
                </a:solidFill>
              </a:rPr>
              <a:t> |  </a:t>
            </a:r>
            <a:r>
              <a:rPr lang="en-US" sz="800" b="1" kern="1200" cap="all" dirty="0" smtClean="0"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Model Based Fast Protection System for High Power RF Tube Amplifiers Used at European XFEL Accelerator</a:t>
            </a:r>
            <a:r>
              <a:rPr lang="pl-PL" sz="800" b="1" kern="1200" cap="all" baseline="0" dirty="0" smtClean="0">
                <a:solidFill>
                  <a:schemeClr val="bg2"/>
                </a:solidFill>
                <a:effectLst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lang="en-GB" sz="800" dirty="0" smtClean="0">
                <a:solidFill>
                  <a:schemeClr val="bg2"/>
                </a:solidFill>
              </a:rPr>
              <a:t>| </a:t>
            </a:r>
            <a:r>
              <a:rPr lang="pl-PL" sz="800" dirty="0" smtClean="0">
                <a:solidFill>
                  <a:schemeClr val="bg2"/>
                </a:solidFill>
              </a:rPr>
              <a:t>06.06.2016 </a:t>
            </a:r>
            <a:r>
              <a:rPr lang="en-GB" sz="800" dirty="0" smtClean="0">
                <a:solidFill>
                  <a:schemeClr val="bg2"/>
                </a:solidFill>
              </a:rPr>
              <a:t>|</a:t>
            </a:r>
            <a:r>
              <a:rPr lang="pl-PL" sz="800" baseline="0" dirty="0" smtClean="0">
                <a:solidFill>
                  <a:schemeClr val="bg2"/>
                </a:solidFill>
              </a:rPr>
              <a:t> </a:t>
            </a:r>
            <a:r>
              <a:rPr lang="en-GB" sz="800" b="1" dirty="0" smtClean="0">
                <a:solidFill>
                  <a:schemeClr val="bg2"/>
                </a:solidFill>
              </a:rPr>
              <a:t>Page </a:t>
            </a:r>
            <a:fld id="{523A03BB-0057-489E-BEA5-AC44651A7EB7}" type="slidenum">
              <a:rPr lang="en-GB" sz="800" b="1" smtClean="0">
                <a:solidFill>
                  <a:schemeClr val="bg2"/>
                </a:solidFill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lang="en-GB" sz="8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295712" y="5899069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6481" y="3575921"/>
            <a:ext cx="3874318" cy="500779"/>
          </a:xfrm>
        </p:spPr>
        <p:txBody>
          <a:bodyPr/>
          <a:lstStyle/>
          <a:p>
            <a:pPr algn="ctr"/>
            <a:r>
              <a:rPr lang="pl-PL" dirty="0"/>
              <a:t>Lukasz Butkowski</a:t>
            </a:r>
          </a:p>
          <a:p>
            <a:pPr algn="ctr">
              <a:defRPr/>
            </a:pP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en-GB" dirty="0" smtClean="0"/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897563"/>
            <a:ext cx="1155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7593" y="1754746"/>
            <a:ext cx="85245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cap="all" dirty="0"/>
              <a:t>Model Based Fast Protection System for High Power RF Tube Amplifiers Used at European XFEL Accelerator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KLYSTRON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1" indent="-265113">
              <a:buClr>
                <a:srgbClr val="F28E00"/>
              </a:buClr>
            </a:pPr>
            <a:r>
              <a:rPr lang="en-US" b="1" i="1" dirty="0"/>
              <a:t>Expected Forward Output </a:t>
            </a:r>
            <a:r>
              <a:rPr lang="en-US" b="1" i="1" dirty="0" smtClean="0"/>
              <a:t>Amplitude </a:t>
            </a:r>
            <a:endParaRPr lang="en-US" b="1" i="1" dirty="0"/>
          </a:p>
          <a:p>
            <a:pPr lvl="1"/>
            <a:r>
              <a:rPr lang="en-US" dirty="0" smtClean="0"/>
              <a:t>Modified Rapp’s Model with included klystron high voltage</a:t>
            </a:r>
            <a:endParaRPr lang="en-US" dirty="0"/>
          </a:p>
        </p:txBody>
      </p:sp>
      <p:pic>
        <p:nvPicPr>
          <p:cNvPr id="6147" name="Picture 3" descr="C:\Users\lbutkows\GDrive\Papers\RT2016\img\out_relative_err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r="5688"/>
          <a:stretch/>
        </p:blipFill>
        <p:spPr bwMode="auto">
          <a:xfrm>
            <a:off x="5154582" y="3284220"/>
            <a:ext cx="3823684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butkows\GDrive\Papers\RT2016\img\in_out_5xhu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r="5513"/>
          <a:stretch/>
        </p:blipFill>
        <p:spPr bwMode="auto">
          <a:xfrm>
            <a:off x="129539" y="3056987"/>
            <a:ext cx="5120641" cy="25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71071" y="5761509"/>
            <a:ext cx="4905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Transfer curves of THALES TH1802 MBK for 5 different power supply voltages set</a:t>
            </a:r>
            <a:r>
              <a:rPr lang="pl-PL" sz="1200" dirty="0" smtClean="0"/>
              <a:t>, </a:t>
            </a:r>
            <a:r>
              <a:rPr lang="en-US" sz="1200" dirty="0" smtClean="0"/>
              <a:t>R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=0.995</a:t>
            </a:r>
            <a:endParaRPr lang="pl-PL" sz="1200" dirty="0" smtClean="0"/>
          </a:p>
        </p:txBody>
      </p:sp>
      <p:sp>
        <p:nvSpPr>
          <p:cNvPr id="9" name="Prostokąt 8"/>
          <p:cNvSpPr/>
          <p:nvPr/>
        </p:nvSpPr>
        <p:spPr>
          <a:xfrm>
            <a:off x="5353050" y="5092184"/>
            <a:ext cx="3486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Relative percentage error between estimated amplitude calculated from approximated model and measured value</a:t>
            </a:r>
            <a:endParaRPr lang="pl-PL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06622" y="1904286"/>
                <a:ext cx="6074868" cy="785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𝑂𝐸𝑋𝑃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𝑓</m:t>
                      </m:r>
                      <m:r>
                        <a:rPr lang="en-US" sz="1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)= 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⋅ 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𝑖𝑛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 </m:t>
                          </m:r>
                          <m:r>
                            <a:rPr lang="en-US" sz="14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𝐻</m:t>
                          </m:r>
                          <m:r>
                            <a:rPr lang="en-US" sz="14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22" y="1904286"/>
                <a:ext cx="6074868" cy="785984"/>
              </a:xfrm>
              <a:prstGeom prst="rect">
                <a:avLst/>
              </a:prstGeom>
              <a:blipFill rotWithShape="1"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8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FPGA implementaion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663305" cy="4792663"/>
          </a:xfrm>
        </p:spPr>
        <p:txBody>
          <a:bodyPr/>
          <a:lstStyle/>
          <a:p>
            <a:r>
              <a:rPr lang="en-US" sz="1800" dirty="0"/>
              <a:t>Algorithms were implemented in FPGA and were optimized for lower </a:t>
            </a:r>
            <a:r>
              <a:rPr lang="en-US" sz="1800" dirty="0" smtClean="0"/>
              <a:t>latency</a:t>
            </a:r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sz="1800" dirty="0" smtClean="0"/>
          </a:p>
          <a:p>
            <a:r>
              <a:rPr lang="en-US" sz="1800" dirty="0" smtClean="0"/>
              <a:t>For </a:t>
            </a:r>
            <a:r>
              <a:rPr lang="en-US" sz="1800" dirty="0"/>
              <a:t>field detection non-IQ digital demodulation is used </a:t>
            </a:r>
            <a:endParaRPr lang="en-US" sz="1800" dirty="0" smtClean="0"/>
          </a:p>
          <a:p>
            <a:r>
              <a:rPr lang="en-GB" sz="1800" dirty="0" smtClean="0"/>
              <a:t>Low </a:t>
            </a:r>
            <a:r>
              <a:rPr lang="en-GB" sz="1800" dirty="0"/>
              <a:t>pass filters are implemented as a simple moving average over four </a:t>
            </a:r>
            <a:r>
              <a:rPr lang="en-GB" sz="1800" dirty="0" smtClean="0"/>
              <a:t>samples</a:t>
            </a:r>
          </a:p>
          <a:p>
            <a:r>
              <a:rPr lang="en-GB" sz="1800" dirty="0" smtClean="0"/>
              <a:t>Model implements modified Rapp model formula and reflection limitation</a:t>
            </a:r>
          </a:p>
          <a:p>
            <a:r>
              <a:rPr lang="en-GB" sz="1800" dirty="0" smtClean="0"/>
              <a:t>Error detection: comparators of model with actual values</a:t>
            </a:r>
            <a:endParaRPr lang="en-US" sz="1800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91298" y="3367147"/>
            <a:ext cx="2398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 Event </a:t>
            </a:r>
            <a:r>
              <a:rPr lang="en-US" sz="1200" dirty="0"/>
              <a:t>detection block diagram</a:t>
            </a:r>
          </a:p>
        </p:txBody>
      </p:sp>
      <p:pic>
        <p:nvPicPr>
          <p:cNvPr id="13315" name="Picture 3" descr="C:\Users\lbutkows\GDrive\Papers\RT2016\img\fpga_top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60" y="1587183"/>
            <a:ext cx="6371620" cy="17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FPGA </a:t>
            </a:r>
            <a:r>
              <a:rPr lang="en-US" dirty="0" smtClean="0"/>
              <a:t>– Rapp’s </a:t>
            </a:r>
            <a:r>
              <a:rPr lang="en-GB" dirty="0" smtClean="0"/>
              <a:t>Model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15" y="2110740"/>
            <a:ext cx="3984625" cy="3309774"/>
          </a:xfrm>
        </p:spPr>
        <p:txBody>
          <a:bodyPr/>
          <a:lstStyle/>
          <a:p>
            <a:r>
              <a:rPr lang="en-US" sz="1800" dirty="0" smtClean="0"/>
              <a:t>Calculations are pipelined</a:t>
            </a:r>
          </a:p>
          <a:p>
            <a:r>
              <a:rPr lang="en-US" sz="1800" dirty="0" smtClean="0"/>
              <a:t>Linear interpolation on two LUT tables used for part of the function</a:t>
            </a:r>
          </a:p>
          <a:p>
            <a:r>
              <a:rPr lang="en-US" sz="1800" dirty="0" smtClean="0"/>
              <a:t>Precision </a:t>
            </a:r>
            <a:r>
              <a:rPr lang="en-US" sz="1800" dirty="0"/>
              <a:t>of multiplications is </a:t>
            </a:r>
            <a:r>
              <a:rPr lang="en-GB" sz="1800" dirty="0"/>
              <a:t>18bits times </a:t>
            </a:r>
            <a:r>
              <a:rPr lang="en-GB" sz="1800" dirty="0" smtClean="0"/>
              <a:t>25bits</a:t>
            </a:r>
          </a:p>
          <a:p>
            <a:r>
              <a:rPr lang="en-GB" sz="1800" dirty="0" smtClean="0"/>
              <a:t>Adders are 25bit</a:t>
            </a:r>
          </a:p>
          <a:p>
            <a:r>
              <a:rPr lang="en-GB" sz="1800" dirty="0" smtClean="0"/>
              <a:t>Pipe takes 6 clock cycles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4071349" y="5829762"/>
            <a:ext cx="1435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200" dirty="0"/>
              <a:t>linear interpolation</a:t>
            </a:r>
            <a:endParaRPr lang="en-US" sz="1200" dirty="0"/>
          </a:p>
        </p:txBody>
      </p:sp>
      <p:pic>
        <p:nvPicPr>
          <p:cNvPr id="11268" name="Picture 4" descr="C:\Users\lbutkows\GDrive\Papers\RT2016\img\fpga_klm_model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98" y="2225040"/>
            <a:ext cx="4334821" cy="33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3763646" y="5334000"/>
            <a:ext cx="2050414" cy="7091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95" y="5023004"/>
            <a:ext cx="2406650" cy="1176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60655" y="6199024"/>
                <a:ext cx="254589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Interpolator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/>
                  <a:t> with 512 points implementation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55" y="6199024"/>
                <a:ext cx="2545890" cy="2308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031695" y="5611014"/>
            <a:ext cx="40094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Block diagram of FPGA implementation of expected amplitude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37102" y="1027986"/>
                <a:ext cx="6933437" cy="784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400" b="1" i="1">
                              <a:latin typeface="Cambria Math"/>
                            </a:rPr>
                            <m:t>𝑶𝑬𝑿𝑷</m:t>
                          </m:r>
                        </m:sub>
                      </m:sSub>
                      <m:r>
                        <a:rPr lang="en-US" sz="1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400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b="1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400" b="1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1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𝑨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b="1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𝒊𝒏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400" b="1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1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b="1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𝟎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4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en-US" sz="14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sz="1400" b="1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b="1" i="1">
                          <a:solidFill>
                            <a:srgbClr val="00B050"/>
                          </a:solidFill>
                          <a:latin typeface="Cambria Math"/>
                        </a:rPr>
                        <m:t>⋅ 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𝒊𝒏</m:t>
                          </m:r>
                        </m:sub>
                      </m:sSub>
                      <m:r>
                        <a:rPr lang="en-US" sz="1400" b="1" i="1">
                          <a:solidFill>
                            <a:srgbClr val="00B050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𝑼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𝑯</m:t>
                          </m:r>
                        </m:sub>
                      </m:sSub>
                      <m:r>
                        <a:rPr lang="en-US" sz="1400" b="1" i="1">
                          <a:solidFill>
                            <a:srgbClr val="00B050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400" b="1" i="1">
                          <a:solidFill>
                            <a:srgbClr val="00B050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𝒊𝒏</m:t>
                          </m:r>
                        </m:sub>
                      </m:sSub>
                      <m:r>
                        <a:rPr lang="en-US" sz="14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1400" b="1" i="1">
                          <a:solidFill>
                            <a:srgbClr val="00B050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𝑼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𝑯</m:t>
                          </m:r>
                        </m:sub>
                      </m:sSub>
                      <m:r>
                        <a:rPr lang="en-US" sz="1400" b="1" i="1">
                          <a:solidFill>
                            <a:srgbClr val="00B050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14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FF8C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FF8C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400" b="1" i="1">
                              <a:solidFill>
                                <a:srgbClr val="FF8C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FF8C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1400" b="1" i="1">
                          <a:solidFill>
                            <a:srgbClr val="FF8C00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FF8C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FF8C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>
                              <a:solidFill>
                                <a:srgbClr val="FF8C00"/>
                              </a:solidFill>
                              <a:latin typeface="Cambria Math"/>
                            </a:rPr>
                            <m:t>𝑼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FF8C00"/>
                              </a:solidFill>
                              <a:latin typeface="Cambria Math"/>
                            </a:rPr>
                            <m:t>𝑯</m:t>
                          </m:r>
                          <m:r>
                            <a:rPr lang="en-US" sz="1400" b="1" i="1">
                              <a:solidFill>
                                <a:srgbClr val="FF8C0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FF8C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FF8C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FF8C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FF8C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rgbClr val="FF8C0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FF8C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b="1" dirty="0">
                  <a:solidFill>
                    <a:srgbClr val="FF8C0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02" y="1027986"/>
                <a:ext cx="6933437" cy="784895"/>
              </a:xfrm>
              <a:prstGeom prst="rect">
                <a:avLst/>
              </a:prstGeom>
              <a:blipFill rotWithShape="1">
                <a:blip r:embed="rId6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1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FPGA </a:t>
            </a:r>
            <a:r>
              <a:rPr lang="en-US" dirty="0"/>
              <a:t>– Rapp’s </a:t>
            </a:r>
            <a:r>
              <a:rPr lang="en-GB" dirty="0"/>
              <a:t>Model </a:t>
            </a:r>
            <a:r>
              <a:rPr lang="en-GB" dirty="0" smtClean="0"/>
              <a:t>Calculations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Quantization of coefficients and use of interpolation increase calculations </a:t>
            </a:r>
            <a:r>
              <a:rPr lang="en-US" dirty="0" smtClean="0"/>
              <a:t>error of model</a:t>
            </a:r>
          </a:p>
          <a:p>
            <a:r>
              <a:rPr lang="en-US" dirty="0" smtClean="0"/>
              <a:t>For 512 point linear interpolator calculation error is better then 0.1% in compare to foliating points results</a:t>
            </a:r>
            <a:endParaRPr lang="en-US" dirty="0"/>
          </a:p>
        </p:txBody>
      </p:sp>
      <p:pic>
        <p:nvPicPr>
          <p:cNvPr id="12292" name="Picture 4" descr="C:\Users\lbutkows\GDrive\Papers\RT2016\img\model_calc_err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" y="2689860"/>
            <a:ext cx="7341486" cy="277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8382" y="5598914"/>
            <a:ext cx="74652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FPGA calculation error of expected output amplitude for the different number of interpolation points</a:t>
            </a:r>
          </a:p>
        </p:txBody>
      </p:sp>
    </p:spTree>
    <p:extLst>
      <p:ext uri="{BB962C8B-B14F-4D97-AF65-F5344CB8AC3E}">
        <p14:creationId xmlns:p14="http://schemas.microsoft.com/office/powerpoint/2010/main" val="17678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FPGA </a:t>
            </a:r>
            <a:r>
              <a:rPr lang="pl-PL" dirty="0" smtClean="0"/>
              <a:t>implementaion</a:t>
            </a:r>
            <a:r>
              <a:rPr lang="en-US" dirty="0" smtClean="0"/>
              <a:t> – Delay estimation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121097"/>
              </p:ext>
            </p:extLst>
          </p:nvPr>
        </p:nvGraphicFramePr>
        <p:xfrm>
          <a:off x="1773845" y="3816189"/>
          <a:ext cx="5571835" cy="214265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462875"/>
                <a:gridCol w="1303020"/>
                <a:gridCol w="1805940"/>
              </a:tblGrid>
              <a:tr h="428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Module name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clock cycles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Time (81MHz clock)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ADC (SIS8300L)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168 ns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Amplitude detection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72 ns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Filter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 ns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Model Estimation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72 ns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Error detection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 ns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RF gate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 ns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FPGA total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180 ns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4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Digital total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378 ns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05" y="1456060"/>
            <a:ext cx="4634575" cy="17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 Veryfication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3603625" cy="4792663"/>
          </a:xfrm>
        </p:spPr>
        <p:txBody>
          <a:bodyPr/>
          <a:lstStyle/>
          <a:p>
            <a:r>
              <a:rPr lang="en-US" sz="1600" dirty="0"/>
              <a:t>Verification of online model calculation was done by comparison of estimated amplitude with forward output amplitude vector sum during RF </a:t>
            </a:r>
            <a:r>
              <a:rPr lang="en-US" sz="1600" dirty="0" smtClean="0"/>
              <a:t>pulse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Many experiments shows that in specific operation point the klystron can show nonlinearities that are not included in the model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Difference </a:t>
            </a:r>
            <a:r>
              <a:rPr lang="en-US" sz="1600" dirty="0"/>
              <a:t>between model and measured value &lt;</a:t>
            </a:r>
            <a:r>
              <a:rPr lang="en-US" sz="1600" dirty="0" smtClean="0"/>
              <a:t>1.5% </a:t>
            </a:r>
            <a:endParaRPr lang="en-US" sz="1600" dirty="0"/>
          </a:p>
        </p:txBody>
      </p:sp>
      <p:pic>
        <p:nvPicPr>
          <p:cNvPr id="9218" name="Picture 2" descr="C:\Users\lbutkows\GDrive\Papers\RT2016\img\pulse_err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3757522"/>
            <a:ext cx="5456505" cy="215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butkows\GDrive\Papers\RT2016\img\out_model_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70" y="910113"/>
            <a:ext cx="5348595" cy="23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5066" y="3258728"/>
            <a:ext cx="42066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  Measured </a:t>
            </a:r>
            <a:r>
              <a:rPr lang="en-US" sz="1000" dirty="0"/>
              <a:t>and estimated output klystron amplitudes during RF pulse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2367" y="591248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 Relative </a:t>
            </a:r>
            <a:r>
              <a:rPr lang="en-US" sz="1000" dirty="0"/>
              <a:t>percentage error between estimated and measured amplitude at klystron output for different operating points</a:t>
            </a:r>
          </a:p>
        </p:txBody>
      </p:sp>
    </p:spTree>
    <p:extLst>
      <p:ext uri="{BB962C8B-B14F-4D97-AF65-F5344CB8AC3E}">
        <p14:creationId xmlns:p14="http://schemas.microsoft.com/office/powerpoint/2010/main" val="27639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143000"/>
            <a:ext cx="3794125" cy="4627563"/>
          </a:xfrm>
        </p:spPr>
        <p:txBody>
          <a:bodyPr/>
          <a:lstStyle/>
          <a:p>
            <a:r>
              <a:rPr lang="en-US" sz="1600" dirty="0" smtClean="0"/>
              <a:t>All tests were done at klystron test stand</a:t>
            </a:r>
          </a:p>
          <a:p>
            <a:r>
              <a:rPr lang="en-GB" sz="1600" dirty="0" smtClean="0"/>
              <a:t>There were many events cached during operation of the klystron, main  RF events are:</a:t>
            </a:r>
          </a:p>
          <a:p>
            <a:pPr lvl="1"/>
            <a:r>
              <a:rPr lang="en-GB" sz="1400" dirty="0" smtClean="0"/>
              <a:t>High out reflection</a:t>
            </a:r>
          </a:p>
          <a:p>
            <a:pPr lvl="1"/>
            <a:r>
              <a:rPr lang="en-GB" sz="1400" dirty="0" smtClean="0"/>
              <a:t>RF breakdown </a:t>
            </a:r>
            <a:endParaRPr lang="en-US" sz="1400" dirty="0" smtClean="0"/>
          </a:p>
          <a:p>
            <a:endParaRPr lang="en-US" sz="1600" dirty="0" smtClean="0"/>
          </a:p>
          <a:p>
            <a:endParaRPr lang="pl-PL" sz="1600" dirty="0" smtClean="0"/>
          </a:p>
          <a:p>
            <a:r>
              <a:rPr lang="en-US" sz="1600" dirty="0" smtClean="0"/>
              <a:t>Total reaction time including digital and analog part of system is in a range of 500ns to 600ns</a:t>
            </a:r>
            <a:endParaRPr lang="pl-PL" sz="1600" dirty="0" smtClean="0"/>
          </a:p>
          <a:p>
            <a:endParaRPr lang="pl-PL" sz="1600" dirty="0" smtClean="0"/>
          </a:p>
          <a:p>
            <a:r>
              <a:rPr lang="en-US" sz="1600" dirty="0" smtClean="0"/>
              <a:t>Time 0 on plots is point where event was detected in FPGA and action was taken, and RF driving signal was switched off.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10242" name="Picture 2" descr="C:\Users\lbutkows\GDrive\Papers\RT2016\img\event_for_breakdown_ampf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r="5862"/>
          <a:stretch>
            <a:fillRect/>
          </a:stretch>
        </p:blipFill>
        <p:spPr bwMode="auto">
          <a:xfrm>
            <a:off x="3905250" y="1088072"/>
            <a:ext cx="4838700" cy="24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lbutkows\GDrive\Papers\RT2016\img\event_high_refl_ampf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r="6007"/>
          <a:stretch>
            <a:fillRect/>
          </a:stretch>
        </p:blipFill>
        <p:spPr bwMode="auto">
          <a:xfrm>
            <a:off x="4086225" y="3869055"/>
            <a:ext cx="4743450" cy="231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509565" y="818034"/>
            <a:ext cx="5323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Amplitude curves for all RF signals during RF breakdown event</a:t>
            </a:r>
            <a:endParaRPr lang="pl-PL" sz="1400" dirty="0" smtClean="0"/>
          </a:p>
        </p:txBody>
      </p:sp>
      <p:sp>
        <p:nvSpPr>
          <p:cNvPr id="8" name="Prostokąt 7"/>
          <p:cNvSpPr/>
          <p:nvPr/>
        </p:nvSpPr>
        <p:spPr>
          <a:xfrm>
            <a:off x="3611716" y="3580284"/>
            <a:ext cx="5532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Amplitude curves for all RF signals during high reflection at output</a:t>
            </a:r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15592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Model of klystron was properly derived, implemented and verified, relative percentage error less then 1.5%</a:t>
            </a:r>
          </a:p>
          <a:p>
            <a:r>
              <a:rPr lang="en-US" dirty="0" smtClean="0"/>
              <a:t>Fast protection system for Klystron was successfully implemented and tested</a:t>
            </a:r>
          </a:p>
          <a:p>
            <a:r>
              <a:rPr lang="en-US" dirty="0" smtClean="0"/>
              <a:t>System can properly detect exceptional events</a:t>
            </a:r>
          </a:p>
          <a:p>
            <a:r>
              <a:rPr lang="en-US" dirty="0" smtClean="0"/>
              <a:t>Reaction of system is in a range </a:t>
            </a:r>
            <a:r>
              <a:rPr lang="en-US" smtClean="0"/>
              <a:t>of 500 ns</a:t>
            </a:r>
            <a:endParaRPr lang="en-US" dirty="0" smtClean="0"/>
          </a:p>
          <a:p>
            <a:endParaRPr lang="en-US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1508125" y="2565400"/>
            <a:ext cx="6080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b="1" dirty="0"/>
              <a:t>Thank  you for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5"/>
          <p:cNvSpPr>
            <a:spLocks noGrp="1" noChangeAspect="1" noChangeArrowheads="1"/>
          </p:cNvSpPr>
          <p:nvPr>
            <p:ph idx="1"/>
          </p:nvPr>
        </p:nvSpPr>
        <p:spPr>
          <a:xfrm>
            <a:off x="251526" y="1265924"/>
            <a:ext cx="6097587" cy="445928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Introduction (XFEL, Klystron)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Protection system overview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Protection functions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Klystron Model</a:t>
            </a:r>
          </a:p>
          <a:p>
            <a:r>
              <a:rPr lang="en-US" dirty="0" smtClean="0"/>
              <a:t>FPGA implementation</a:t>
            </a:r>
          </a:p>
          <a:p>
            <a:r>
              <a:rPr lang="en-US" dirty="0" smtClean="0"/>
              <a:t>Model verification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Event detection, reaction time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130987" y="2189479"/>
            <a:ext cx="8734425" cy="39053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400" b="1" dirty="0"/>
              <a:t>European X-ray Free-Electron Laser </a:t>
            </a:r>
            <a:r>
              <a:rPr lang="pl-PL" sz="1400" b="1" dirty="0"/>
              <a:t>(XFEL</a:t>
            </a:r>
            <a:r>
              <a:rPr lang="pl-PL" sz="1400" b="1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/>
              <a:t>Electrons accelerated to an energy of up to 17.5 GeV</a:t>
            </a:r>
            <a:endParaRPr lang="pl-PL" sz="1400" dirty="0"/>
          </a:p>
          <a:p>
            <a:pPr lvl="1">
              <a:buFont typeface="Arial" pitchFamily="34" charset="0"/>
              <a:buChar char="•"/>
            </a:pPr>
            <a:r>
              <a:rPr lang="pl-PL" sz="1400" dirty="0" smtClean="0"/>
              <a:t>27 RF underground stations over 2.1km long accelerator</a:t>
            </a:r>
          </a:p>
          <a:p>
            <a:pPr lvl="1">
              <a:buFont typeface="Arial" pitchFamily="34" charset="0"/>
              <a:buChar char="•"/>
            </a:pPr>
            <a:r>
              <a:rPr lang="pl-PL" sz="1400" dirty="0" smtClean="0"/>
              <a:t>Each RF station is driven by</a:t>
            </a:r>
            <a:r>
              <a:rPr lang="en-GB" sz="1400" dirty="0"/>
              <a:t> Multi Beam </a:t>
            </a:r>
            <a:r>
              <a:rPr lang="en-GB" sz="1400" dirty="0" smtClean="0"/>
              <a:t>Klystron</a:t>
            </a:r>
            <a:endParaRPr lang="pl-PL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The klystron</a:t>
            </a:r>
            <a:r>
              <a:rPr lang="pl-PL" sz="1400" b="1" dirty="0" smtClean="0"/>
              <a:t> is </a:t>
            </a:r>
            <a:r>
              <a:rPr lang="pl-PL" sz="1400" b="1" dirty="0"/>
              <a:t>a</a:t>
            </a:r>
            <a:r>
              <a:rPr lang="en-US" sz="1400" b="1" dirty="0"/>
              <a:t> specialized linear-beam vacuum tube </a:t>
            </a:r>
            <a:r>
              <a:rPr lang="pl-PL" sz="1400" b="1" dirty="0" smtClean="0"/>
              <a:t>which is used as high power RF amplifier 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Multi Beam Klystron </a:t>
            </a:r>
            <a:r>
              <a:rPr lang="pl-PL" sz="1400" b="1" dirty="0" smtClean="0"/>
              <a:t>at XFEL:</a:t>
            </a:r>
          </a:p>
          <a:p>
            <a:pPr lvl="1">
              <a:buFont typeface="Arial" pitchFamily="34" charset="0"/>
              <a:buChar char="•"/>
            </a:pPr>
            <a:r>
              <a:rPr lang="pl-PL" sz="1400" dirty="0" smtClean="0"/>
              <a:t>Can provide up to </a:t>
            </a:r>
            <a:r>
              <a:rPr lang="en-GB" sz="1400" b="1" dirty="0" smtClean="0"/>
              <a:t>10 MW</a:t>
            </a:r>
            <a:r>
              <a:rPr lang="pl-PL" sz="1400" b="1" dirty="0" smtClean="0"/>
              <a:t> </a:t>
            </a:r>
            <a:r>
              <a:rPr lang="en-US" sz="1400" dirty="0" smtClean="0"/>
              <a:t>of </a:t>
            </a:r>
            <a:r>
              <a:rPr lang="pl-PL" sz="1400" dirty="0" smtClean="0"/>
              <a:t>peak </a:t>
            </a:r>
            <a:r>
              <a:rPr lang="en-US" sz="1400" dirty="0" smtClean="0"/>
              <a:t>power at </a:t>
            </a:r>
            <a:r>
              <a:rPr lang="en-US" sz="1400" b="1" dirty="0" smtClean="0"/>
              <a:t>1.3GHz</a:t>
            </a:r>
            <a:r>
              <a:rPr lang="en-US" sz="1400" dirty="0" smtClean="0"/>
              <a:t> </a:t>
            </a:r>
            <a:r>
              <a:rPr lang="de-DE" sz="1400" dirty="0" smtClean="0"/>
              <a:t>, 10</a:t>
            </a:r>
            <a:r>
              <a:rPr lang="pl-PL" sz="1400" dirty="0" smtClean="0"/>
              <a:t>Hz</a:t>
            </a:r>
            <a:r>
              <a:rPr lang="de-DE" sz="1400" dirty="0" smtClean="0"/>
              <a:t>,</a:t>
            </a:r>
            <a:r>
              <a:rPr lang="pl-PL" sz="1400" dirty="0" smtClean="0"/>
              <a:t> </a:t>
            </a:r>
            <a:r>
              <a:rPr lang="en-GB" sz="1400" dirty="0" smtClean="0"/>
              <a:t>1.7 </a:t>
            </a:r>
            <a:r>
              <a:rPr lang="en-GB" sz="1400" dirty="0" err="1" smtClean="0"/>
              <a:t>ms</a:t>
            </a:r>
            <a:r>
              <a:rPr lang="en-GB" sz="1400" dirty="0" smtClean="0"/>
              <a:t> HV and 1.5 </a:t>
            </a:r>
            <a:r>
              <a:rPr lang="en-GB" sz="1400" dirty="0" err="1" smtClean="0"/>
              <a:t>ms</a:t>
            </a:r>
            <a:r>
              <a:rPr lang="en-GB" sz="1400" dirty="0" smtClean="0"/>
              <a:t> RF </a:t>
            </a:r>
            <a:r>
              <a:rPr lang="pl-PL" sz="1400" dirty="0" smtClean="0"/>
              <a:t>pulse </a:t>
            </a:r>
          </a:p>
          <a:p>
            <a:pPr lvl="1">
              <a:buFont typeface="Arial" pitchFamily="34" charset="0"/>
              <a:buChar char="•"/>
            </a:pPr>
            <a:r>
              <a:rPr lang="pl-PL" sz="1400" dirty="0" smtClean="0"/>
              <a:t>High gain </a:t>
            </a:r>
            <a:r>
              <a:rPr lang="pl-PL" sz="1400" b="1" dirty="0" smtClean="0"/>
              <a:t>~50dB </a:t>
            </a:r>
            <a:r>
              <a:rPr lang="pl-PL" sz="1400" dirty="0" smtClean="0"/>
              <a:t>and efficiency </a:t>
            </a:r>
            <a:r>
              <a:rPr lang="pl-PL" sz="1400" b="1" dirty="0" smtClean="0"/>
              <a:t>~65%</a:t>
            </a:r>
          </a:p>
          <a:p>
            <a:pPr marL="444500" lvl="1" indent="0">
              <a:buNone/>
            </a:pPr>
            <a:r>
              <a:rPr lang="en-GB" sz="1400" b="1" dirty="0" smtClean="0"/>
              <a:t>Very expensive device!</a:t>
            </a:r>
            <a:endParaRPr lang="pl-PL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Klystrons </a:t>
            </a:r>
            <a:r>
              <a:rPr lang="en-US" sz="1400" b="1" dirty="0"/>
              <a:t>undergoing frequent failures</a:t>
            </a:r>
            <a:r>
              <a:rPr lang="pl-PL" sz="1400" b="1" dirty="0"/>
              <a:t> and have limited lifetime.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Lifetime of the tube should be in excess of 60,000 </a:t>
            </a:r>
            <a:r>
              <a:rPr lang="en-US" sz="1400" b="1" dirty="0" smtClean="0"/>
              <a:t>hours</a:t>
            </a:r>
            <a:r>
              <a:rPr lang="pl-PL" sz="1400" b="1" dirty="0"/>
              <a:t> </a:t>
            </a:r>
            <a:r>
              <a:rPr lang="pl-PL" sz="1400" b="1" dirty="0" smtClean="0"/>
              <a:t>- not </a:t>
            </a:r>
            <a:r>
              <a:rPr lang="pl-PL" sz="1400" b="1" dirty="0"/>
              <a:t>easy to achive.</a:t>
            </a:r>
          </a:p>
          <a:p>
            <a:pPr marL="444500" lvl="1" indent="0">
              <a:buNone/>
            </a:pPr>
            <a:endParaRPr lang="en-GB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2050" name="Picture 2" descr="C:\Users\lbutkows\GDrive\Diagrams\XFEL\XFEL-layout-v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9" y="787399"/>
            <a:ext cx="8014512" cy="134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65" y="922085"/>
            <a:ext cx="6510111" cy="5501622"/>
          </a:xfrm>
        </p:spPr>
        <p:txBody>
          <a:bodyPr/>
          <a:lstStyle/>
          <a:p>
            <a:r>
              <a:rPr lang="pl-PL" sz="1600" b="1" dirty="0" smtClean="0"/>
              <a:t>Destructive </a:t>
            </a:r>
            <a:r>
              <a:rPr lang="pl-PL" sz="1600" b="1" dirty="0"/>
              <a:t>factors:</a:t>
            </a:r>
          </a:p>
          <a:p>
            <a:pPr lvl="1"/>
            <a:r>
              <a:rPr lang="en-GB" dirty="0"/>
              <a:t>Bad vacuum: indicates ions current, RF and HV breakdown</a:t>
            </a:r>
            <a:r>
              <a:rPr lang="pl-PL" dirty="0"/>
              <a:t>;</a:t>
            </a:r>
          </a:p>
          <a:p>
            <a:pPr lvl="1"/>
            <a:r>
              <a:rPr lang="en-GB" dirty="0"/>
              <a:t>RF breakdowns: destructs cavity surface and can pollute RF window that increases reflected power</a:t>
            </a:r>
            <a:r>
              <a:rPr lang="pl-PL" dirty="0"/>
              <a:t> and probability of RF </a:t>
            </a:r>
            <a:r>
              <a:rPr lang="en-US" dirty="0"/>
              <a:t>breakdown;</a:t>
            </a:r>
            <a:r>
              <a:rPr lang="pl-PL" dirty="0"/>
              <a:t> </a:t>
            </a:r>
          </a:p>
          <a:p>
            <a:pPr lvl="1"/>
            <a:r>
              <a:rPr lang="en-GB" dirty="0"/>
              <a:t>Gun arc: destructs the cathode and anode surface and can pollute HV insulator and cathode</a:t>
            </a:r>
          </a:p>
          <a:p>
            <a:pPr lvl="1"/>
            <a:r>
              <a:rPr lang="en-US" dirty="0"/>
              <a:t>Work in deep saturation: beam loss, bad vacuum.</a:t>
            </a:r>
            <a:endParaRPr lang="pl-PL" dirty="0"/>
          </a:p>
          <a:p>
            <a:pPr lvl="1"/>
            <a:r>
              <a:rPr lang="en-GB" dirty="0"/>
              <a:t>High RF reflections: beam loses</a:t>
            </a:r>
            <a:endParaRPr lang="pl-PL" dirty="0"/>
          </a:p>
          <a:p>
            <a:r>
              <a:rPr lang="en-US" sz="1600" b="1" dirty="0"/>
              <a:t>To prevent occurrence of the destructive factors the fast interlock is required. </a:t>
            </a:r>
          </a:p>
          <a:p>
            <a:pPr lvl="1"/>
            <a:r>
              <a:rPr lang="en-GB" dirty="0"/>
              <a:t>System should detect exceptional events and reacts as fast as possible by switching off driving signal;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76" y="1194174"/>
            <a:ext cx="225460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14692" y="5302624"/>
            <a:ext cx="9733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/>
              <a:t>Thales TH1801</a:t>
            </a:r>
          </a:p>
        </p:txBody>
      </p:sp>
    </p:spTree>
    <p:extLst>
      <p:ext uri="{BB962C8B-B14F-4D97-AF65-F5344CB8AC3E}">
        <p14:creationId xmlns:p14="http://schemas.microsoft.com/office/powerpoint/2010/main" val="17310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Klystron signals for monitoring:</a:t>
            </a:r>
          </a:p>
          <a:p>
            <a:pPr lvl="1"/>
            <a:r>
              <a:rPr lang="en-US" dirty="0" smtClean="0"/>
              <a:t>6 RF signals from directional couplers</a:t>
            </a:r>
          </a:p>
          <a:p>
            <a:pPr lvl="2">
              <a:spcAft>
                <a:spcPts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R1 – reflected power at first klystron arm;</a:t>
            </a:r>
          </a:p>
          <a:p>
            <a:pPr lvl="2">
              <a:spcAft>
                <a:spcPts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F1 – forward power at first klystron arm;</a:t>
            </a:r>
          </a:p>
          <a:p>
            <a:pPr lvl="2">
              <a:spcAft>
                <a:spcPts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lvl="2">
              <a:spcAft>
                <a:spcPts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R2 – reflected power at second klystron arm;</a:t>
            </a:r>
          </a:p>
          <a:p>
            <a:pPr lvl="2">
              <a:spcAft>
                <a:spcPts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F2 – forward power at second klystron arm;</a:t>
            </a:r>
          </a:p>
          <a:p>
            <a:pPr lvl="2">
              <a:spcAft>
                <a:spcPts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lvl="2">
              <a:spcAft>
                <a:spcPts val="0"/>
              </a:spcAft>
            </a:pPr>
            <a:r>
              <a:rPr lang="en-US" altLang="en-US" dirty="0" err="1" smtClean="0">
                <a:solidFill>
                  <a:srgbClr val="000000"/>
                </a:solidFill>
              </a:rPr>
              <a:t>Rin</a:t>
            </a:r>
            <a:r>
              <a:rPr lang="en-US" altLang="en-US" dirty="0" smtClean="0">
                <a:solidFill>
                  <a:srgbClr val="000000"/>
                </a:solidFill>
              </a:rPr>
              <a:t> – reflected power at klystron input; </a:t>
            </a:r>
          </a:p>
          <a:p>
            <a:pPr lvl="2">
              <a:spcAft>
                <a:spcPts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Fin – forward power at klystron input;</a:t>
            </a:r>
          </a:p>
          <a:p>
            <a:pPr lvl="2">
              <a:spcAft>
                <a:spcPts val="0"/>
              </a:spcAft>
            </a:pPr>
            <a:endParaRPr lang="en-US" altLang="en-US" sz="1000" dirty="0" smtClean="0">
              <a:solidFill>
                <a:srgbClr val="000000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altLang="en-US" sz="1400" dirty="0" smtClean="0">
                <a:solidFill>
                  <a:srgbClr val="000000"/>
                </a:solidFill>
              </a:rPr>
              <a:t>2 DC signals</a:t>
            </a:r>
          </a:p>
          <a:p>
            <a:pPr lvl="2">
              <a:spcAft>
                <a:spcPts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HU – klystron high voltage;</a:t>
            </a:r>
          </a:p>
          <a:p>
            <a:pPr lvl="2">
              <a:spcAft>
                <a:spcPts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HI – klystron current; </a:t>
            </a:r>
          </a:p>
          <a:p>
            <a:pPr lvl="1"/>
            <a:endParaRPr lang="en-US" dirty="0"/>
          </a:p>
        </p:txBody>
      </p:sp>
      <p:pic>
        <p:nvPicPr>
          <p:cNvPr id="4098" name="Picture 2" descr="C:\Users\lbutkows\GDrive\Papers\RT2016\img\KLM_over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57" y="916032"/>
            <a:ext cx="3823948" cy="271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4480" y="4002166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l-PL" sz="1400" dirty="0" smtClean="0"/>
              <a:t>Low Lever RF controller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127980" y="3848276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l-PL" sz="1400" dirty="0" smtClean="0"/>
              <a:t>Protection System</a:t>
            </a:r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 bwMode="auto">
          <a:xfrm flipV="1">
            <a:off x="4947275" y="3060263"/>
            <a:ext cx="615325" cy="788013"/>
          </a:xfrm>
          <a:prstGeom prst="straightConnector1">
            <a:avLst/>
          </a:prstGeom>
          <a:ln w="12700">
            <a:headEnd type="none" w="med" len="med"/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0"/>
          </p:cNvCxnSpPr>
          <p:nvPr/>
        </p:nvCxnSpPr>
        <p:spPr bwMode="auto">
          <a:xfrm flipH="1" flipV="1">
            <a:off x="7322820" y="3723203"/>
            <a:ext cx="323773" cy="2789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289560" y="4668083"/>
            <a:ext cx="876300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1600" dirty="0" smtClean="0"/>
              <a:t> </a:t>
            </a:r>
            <a:r>
              <a:rPr lang="en-US" sz="1600" b="1" dirty="0" smtClean="0"/>
              <a:t>Fast klystron interlock is called </a:t>
            </a:r>
            <a:r>
              <a:rPr lang="en-US" sz="1600" b="1" u="sng" dirty="0" smtClean="0"/>
              <a:t>K</a:t>
            </a:r>
            <a:r>
              <a:rPr lang="en-US" sz="1600" b="1" dirty="0" smtClean="0"/>
              <a:t>lystron </a:t>
            </a:r>
            <a:r>
              <a:rPr lang="en-US" sz="1600" b="1" u="sng" dirty="0" smtClean="0"/>
              <a:t>L</a:t>
            </a:r>
            <a:r>
              <a:rPr lang="en-US" sz="1600" b="1" dirty="0" smtClean="0"/>
              <a:t>ifetime </a:t>
            </a:r>
            <a:r>
              <a:rPr lang="en-US" sz="1600" b="1" u="sng" dirty="0" smtClean="0"/>
              <a:t>M</a:t>
            </a:r>
            <a:r>
              <a:rPr lang="en-US" sz="1600" b="1" dirty="0" smtClean="0"/>
              <a:t>anagement system (KLM).</a:t>
            </a:r>
          </a:p>
          <a:p>
            <a:pPr marL="285750" indent="-285750"/>
            <a:r>
              <a:rPr lang="en-US" sz="1600" dirty="0" smtClean="0"/>
              <a:t>System monitors available signal from klystron and react when klystron parameters are over normal values</a:t>
            </a:r>
          </a:p>
          <a:p>
            <a:pPr marL="285750" indent="-285750"/>
            <a:r>
              <a:rPr lang="en-US" sz="1600" dirty="0" smtClean="0"/>
              <a:t>It compares measured values with estimated model</a:t>
            </a:r>
          </a:p>
          <a:p>
            <a:pPr marL="285750" indent="-285750"/>
            <a:r>
              <a:rPr lang="en-US" sz="1600" dirty="0" smtClean="0"/>
              <a:t>Reaction on event is to switch off driving signal by opening RF gate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66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840740"/>
            <a:ext cx="8619808" cy="1949961"/>
          </a:xfrm>
        </p:spPr>
        <p:txBody>
          <a:bodyPr/>
          <a:lstStyle/>
          <a:p>
            <a:r>
              <a:rPr lang="en-GB" sz="1600" dirty="0"/>
              <a:t>For the XFEL the </a:t>
            </a:r>
            <a:r>
              <a:rPr lang="en-GB" sz="1600" dirty="0" err="1"/>
              <a:t>Mi-cro</a:t>
            </a:r>
            <a:r>
              <a:rPr lang="en-GB" sz="1600" dirty="0"/>
              <a:t> TCA technology (MTCA.4 or </a:t>
            </a:r>
            <a:r>
              <a:rPr lang="en-GB" sz="1600" dirty="0" err="1"/>
              <a:t>xTCA</a:t>
            </a:r>
            <a:r>
              <a:rPr lang="en-GB" sz="1600" dirty="0"/>
              <a:t>) was chosen to support LLRF system</a:t>
            </a:r>
          </a:p>
          <a:p>
            <a:r>
              <a:rPr lang="en-GB" sz="1600" dirty="0"/>
              <a:t>Klystron lifetime management is integrated LLRF system in one crate.</a:t>
            </a:r>
          </a:p>
          <a:p>
            <a:r>
              <a:rPr lang="en-GB" sz="1600" dirty="0"/>
              <a:t>It consists of a Rear Transition Module and Advanced Mezzanine Card (RTM-AMC) pair with down-converts and digitizer board.</a:t>
            </a:r>
          </a:p>
          <a:p>
            <a:endParaRPr lang="pl-PL" sz="1600" dirty="0" smtClean="0"/>
          </a:p>
        </p:txBody>
      </p:sp>
      <p:pic>
        <p:nvPicPr>
          <p:cNvPr id="5122" name="Picture 2" descr="C:\Users\lbutkows\GDrive\Papers\RT2016\img\MTCA - KLM signal f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7" y="2541319"/>
            <a:ext cx="4816134" cy="378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539838" y="3657601"/>
            <a:ext cx="33666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400" indent="-2664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Interlock line on backplane connected to RF gate on </a:t>
            </a:r>
            <a:br>
              <a:rPr lang="en-US" sz="1600" dirty="0" smtClean="0"/>
            </a:br>
            <a:r>
              <a:rPr lang="en-US" sz="1600" dirty="0" smtClean="0"/>
              <a:t>vector modulator board</a:t>
            </a:r>
          </a:p>
          <a:p>
            <a:pPr marL="266400" indent="-266400">
              <a:spcBef>
                <a:spcPts val="0"/>
              </a:spcBef>
              <a:buFont typeface="Wingdings" pitchFamily="2" charset="2"/>
              <a:buChar char="§"/>
            </a:pPr>
            <a:endParaRPr lang="en-US" sz="1600" dirty="0" smtClean="0"/>
          </a:p>
          <a:p>
            <a:pPr marL="266400" indent="-2664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 smtClean="0"/>
              <a:t>KLM activate interlock signal on event </a:t>
            </a:r>
            <a:br>
              <a:rPr lang="en-US" sz="1600" dirty="0" smtClean="0"/>
            </a:br>
            <a:r>
              <a:rPr lang="en-US" sz="1600" dirty="0" smtClean="0"/>
              <a:t>and switch off RF driving signal</a:t>
            </a:r>
            <a:endParaRPr lang="en-US" sz="1600" dirty="0"/>
          </a:p>
        </p:txBody>
      </p:sp>
      <p:sp>
        <p:nvSpPr>
          <p:cNvPr id="6" name="pole tekstowe 5"/>
          <p:cNvSpPr txBox="1"/>
          <p:nvPr/>
        </p:nvSpPr>
        <p:spPr>
          <a:xfrm rot="16200000">
            <a:off x="4773881" y="3835730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/>
              <a:t>Analog part</a:t>
            </a:r>
            <a:endParaRPr lang="pl-PL" sz="1100" dirty="0"/>
          </a:p>
        </p:txBody>
      </p:sp>
      <p:sp>
        <p:nvSpPr>
          <p:cNvPr id="7" name="pole tekstowe 6"/>
          <p:cNvSpPr txBox="1"/>
          <p:nvPr/>
        </p:nvSpPr>
        <p:spPr>
          <a:xfrm rot="16200000">
            <a:off x="4866398" y="5425044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/>
              <a:t>Digital part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8973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Protection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2575" y="977901"/>
                <a:ext cx="8520113" cy="1819756"/>
              </a:xfrm>
            </p:spPr>
            <p:txBody>
              <a:bodyPr/>
              <a:lstStyle/>
              <a:p>
                <a:r>
                  <a:rPr lang="en-US" b="1" i="1" dirty="0" smtClean="0"/>
                  <a:t>Reflection Limitation</a:t>
                </a:r>
              </a:p>
              <a:p>
                <a:pPr lvl="1" indent="-269875"/>
                <a:r>
                  <a:rPr lang="en-US" dirty="0" smtClean="0"/>
                  <a:t>Reflection </a:t>
                </a:r>
                <a:r>
                  <a:rPr lang="en-US" dirty="0"/>
                  <a:t>amplitudes on input </a:t>
                </a:r>
                <a:r>
                  <a:rPr lang="en-US" dirty="0" smtClean="0"/>
                  <a:t>and </a:t>
                </a:r>
                <a:r>
                  <a:rPr lang="en-US" dirty="0"/>
                  <a:t>outputs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of klystron are checked and if they cross limitation value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pl-PL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𝐿𝐼𝑀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error will appear. Error condition:</a:t>
                </a:r>
                <a:endParaRPr lang="pl-PL" dirty="0"/>
              </a:p>
              <a:p>
                <a:pPr marL="0" indent="0">
                  <a:buNone/>
                </a:pPr>
                <a:endParaRPr lang="pl-PL" dirty="0" smtClean="0"/>
              </a:p>
            </p:txBody>
          </p:sp>
        </mc:Choice>
        <mc:Fallback>
          <p:sp>
            <p:nvSpPr>
              <p:cNvPr id="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575" y="977901"/>
                <a:ext cx="8520113" cy="1819756"/>
              </a:xfrm>
              <a:blipFill rotWithShape="1">
                <a:blip r:embed="rId2"/>
                <a:stretch>
                  <a:fillRect l="-572" t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00027" y="2578716"/>
                <a:ext cx="63452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200" dirty="0" smtClean="0"/>
                  <a:t>Amplitude limitation is a function of forward power: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𝑅𝑥𝐿𝐼𝑀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𝐹𝑥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27" y="2578716"/>
                <a:ext cx="634524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00027" y="2100504"/>
                <a:ext cx="28971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200" dirty="0" smtClean="0"/>
                  <a:t>Error condition: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  <m:r>
                          <a:rPr lang="pl-PL" sz="20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  <m:r>
                          <a:rPr lang="pl-PL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𝐿𝐼𝑀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27" y="2100504"/>
                <a:ext cx="289714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58140" y="3086100"/>
                <a:ext cx="835152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GB" sz="2000" b="1" i="1" dirty="0" smtClean="0"/>
                  <a:t>Forward Check</a:t>
                </a:r>
              </a:p>
              <a:p>
                <a:pPr marL="541338" lvl="1" indent="-274638">
                  <a:buClr>
                    <a:schemeClr val="bg2"/>
                  </a:buClr>
                  <a:buFont typeface="Wingdings" panose="05000000000000000000" pitchFamily="2" charset="2"/>
                  <a:buChar char="§"/>
                </a:pPr>
                <a:r>
                  <a:rPr lang="en-US" sz="1600" dirty="0" smtClean="0"/>
                  <a:t>Forward </a:t>
                </a:r>
                <a:r>
                  <a:rPr lang="en-US" sz="1600" dirty="0"/>
                  <a:t>amplitude at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𝑂𝑉𝑆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)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of klystron is checked if it is the same as </a:t>
                </a:r>
                <a:r>
                  <a:rPr lang="en-US" sz="1600" dirty="0" smtClean="0"/>
                  <a:t>expected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𝑂𝐸𝑋𝑃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/>
                  <a:t>. If the difference cross protection level </a:t>
                </a:r>
                <a:r>
                  <a:rPr lang="en-US" sz="1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𝐹𝐿𝐼𝑀</m:t>
                        </m:r>
                      </m:sub>
                    </m:sSub>
                  </m:oMath>
                </a14:m>
                <a:r>
                  <a:rPr lang="en-US" sz="1600" dirty="0" smtClean="0"/>
                  <a:t>) error </a:t>
                </a:r>
                <a:r>
                  <a:rPr lang="en-US" sz="1600" dirty="0"/>
                  <a:t>will appear</a:t>
                </a:r>
                <a:r>
                  <a:rPr lang="en-US" sz="1600" dirty="0" smtClean="0"/>
                  <a:t>.</a:t>
                </a:r>
                <a:endParaRPr lang="en-US" sz="2000" b="1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" y="3086100"/>
                <a:ext cx="8351520" cy="1107996"/>
              </a:xfrm>
              <a:prstGeom prst="rect">
                <a:avLst/>
              </a:prstGeom>
              <a:blipFill rotWithShape="1">
                <a:blip r:embed="rId5"/>
                <a:stretch>
                  <a:fillRect l="-657" t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00027" y="4189572"/>
                <a:ext cx="39353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200" dirty="0" smtClean="0"/>
                  <a:t>Error condition: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𝑂𝐸𝑋𝑃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𝑂𝑉𝑆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𝐹𝐿𝐼𝑀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27" y="4189572"/>
                <a:ext cx="3935308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600026" y="4967174"/>
                <a:ext cx="730191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1200" dirty="0"/>
                  <a:t>Expected amplitude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𝑂𝐸𝑋𝑃</m:t>
                        </m:r>
                      </m:sub>
                    </m:sSub>
                    <m:r>
                      <a:rPr lang="en-US" sz="1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/>
                  <a:t> is a function of input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 (</m:t>
                        </m:r>
                        <m:r>
                          <a:rPr lang="en-US" sz="1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sz="1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/>
                  <a:t> and klystron high voltage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sz="1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/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𝑂𝐸𝑋𝑃</m:t>
                          </m:r>
                        </m:sub>
                      </m:sSub>
                      <m:r>
                        <a:rPr lang="en-US" sz="200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r>
                        <a:rPr lang="en-US" sz="200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sz="200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0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26" y="4967174"/>
                <a:ext cx="7301914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042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1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cap="small" dirty="0"/>
              <a:t>KLYSTRON </a:t>
            </a:r>
            <a:r>
              <a:rPr lang="en-US" cap="small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Reflection </a:t>
            </a:r>
            <a:r>
              <a:rPr lang="en-US" b="1" i="1" dirty="0" smtClean="0"/>
              <a:t>Amplitudes</a:t>
            </a:r>
          </a:p>
          <a:p>
            <a:pPr lvl="1"/>
            <a:r>
              <a:rPr lang="en-US" dirty="0"/>
              <a:t>At the klystron input and outputs during normal stable operation impedance should not </a:t>
            </a:r>
            <a:r>
              <a:rPr lang="en-US" dirty="0" smtClean="0"/>
              <a:t>change</a:t>
            </a:r>
          </a:p>
          <a:p>
            <a:pPr lvl="1"/>
            <a:r>
              <a:rPr lang="en-US" dirty="0"/>
              <a:t>Maximum reflection can be calculated from reflection </a:t>
            </a:r>
            <a:r>
              <a:rPr lang="en-US" dirty="0" smtClean="0"/>
              <a:t>coefficient:</a:t>
            </a:r>
          </a:p>
          <a:p>
            <a:pPr lvl="1"/>
            <a:endParaRPr lang="en-US" b="1" i="1" dirty="0"/>
          </a:p>
          <a:p>
            <a:pPr lvl="1"/>
            <a:endParaRPr lang="en-US" b="1" i="1" dirty="0" smtClean="0"/>
          </a:p>
          <a:p>
            <a:pPr lvl="1"/>
            <a:endParaRPr lang="en-US" b="1" i="1" dirty="0"/>
          </a:p>
          <a:p>
            <a:pPr lvl="1"/>
            <a:endParaRPr lang="en-US" b="1" i="1" dirty="0" smtClean="0"/>
          </a:p>
          <a:p>
            <a:pPr lvl="1"/>
            <a:endParaRPr lang="en-US" b="1" i="1" dirty="0"/>
          </a:p>
          <a:p>
            <a:pPr lvl="1"/>
            <a:r>
              <a:rPr lang="en-US" b="1" dirty="0" smtClean="0"/>
              <a:t>Amplitude Limitation Value</a:t>
            </a:r>
            <a:endParaRPr lang="en-US" b="1" dirty="0"/>
          </a:p>
        </p:txBody>
      </p:sp>
      <p:pic>
        <p:nvPicPr>
          <p:cNvPr id="5" name="Picture 4" descr="refl_for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r="7463"/>
          <a:stretch>
            <a:fillRect/>
          </a:stretch>
        </p:blipFill>
        <p:spPr bwMode="auto">
          <a:xfrm>
            <a:off x="4450080" y="2344034"/>
            <a:ext cx="4399170" cy="23956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4572000" y="480643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Relative percentage error between estimated amplitude calculated from approximated model and measured value</a:t>
            </a:r>
            <a:endParaRPr lang="pl-PL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98157" y="2506875"/>
                <a:ext cx="2103644" cy="169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𝛤</m:t>
                      </m:r>
                      <m:r>
                        <a:rPr lang="en-US" sz="160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𝑟𝑒𝑓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𝑓𝑜𝑟</m:t>
                              </m:r>
                            </m:sub>
                          </m:sSub>
                        </m:den>
                      </m:f>
                      <m:r>
                        <a:rPr lang="en-US" sz="160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6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>
                  <a:buNone/>
                </a:pPr>
                <a:endParaRPr lang="en-US" sz="1100" i="1" dirty="0" smtClean="0"/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US" sz="1100" dirty="0"/>
                  <a:t> is reflection voltage, </a:t>
                </a:r>
                <a:endParaRPr lang="en-US" sz="1100" i="1" dirty="0" smtClean="0"/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𝑓𝑜𝑟</m:t>
                        </m:r>
                      </m:sub>
                    </m:sSub>
                  </m:oMath>
                </a14:m>
                <a:r>
                  <a:rPr lang="en-US" sz="1100" dirty="0"/>
                  <a:t> is forward voltage, </a:t>
                </a:r>
                <a:endParaRPr lang="en-US" sz="1100" dirty="0" smtClean="0"/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100" dirty="0"/>
                  <a:t> is load impedance and </a:t>
                </a:r>
                <a:endParaRPr lang="en-US" sz="1100" dirty="0" smtClean="0"/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1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100" dirty="0"/>
                  <a:t> is klystron impedance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57" y="2506875"/>
                <a:ext cx="2103644" cy="1691040"/>
              </a:xfrm>
              <a:prstGeom prst="rect">
                <a:avLst/>
              </a:prstGeom>
              <a:blipFill rotWithShape="1">
                <a:blip r:embed="rId3"/>
                <a:stretch>
                  <a:fillRect b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14337" y="4562779"/>
                <a:ext cx="3817648" cy="1064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𝑅𝑥𝐿𝐼𝑀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𝐹𝑥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𝑎</m:t>
                      </m:r>
                      <m:r>
                        <a:rPr lang="en-US" sz="2000" i="1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𝐹𝑥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 </m:t>
                      </m:r>
                      <m:r>
                        <a:rPr lang="en-US" sz="2000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buNone/>
                </a:pPr>
                <a:endParaRPr lang="en-US" sz="1200" i="1" dirty="0" smtClean="0"/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1200" dirty="0"/>
                  <a:t> is reflection coefficient and </a:t>
                </a:r>
                <a:endParaRPr lang="en-US" sz="1200" dirty="0" smtClean="0"/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1200" dirty="0"/>
                  <a:t> is an offset for protection level.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37" y="4562779"/>
                <a:ext cx="3817648" cy="1064907"/>
              </a:xfrm>
              <a:prstGeom prst="rect">
                <a:avLst/>
              </a:prstGeom>
              <a:blipFill rotWithShape="1"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4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KLYSTRON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1" indent="-265113">
              <a:buClr>
                <a:srgbClr val="F28E00"/>
              </a:buClr>
            </a:pPr>
            <a:r>
              <a:rPr lang="en-US" b="1" i="1" dirty="0"/>
              <a:t>Expected Forward Output </a:t>
            </a:r>
            <a:r>
              <a:rPr lang="en-US" b="1" i="1" dirty="0" smtClean="0"/>
              <a:t>Amplitude</a:t>
            </a:r>
          </a:p>
          <a:p>
            <a:pPr marL="265113" lvl="1" indent="-265113">
              <a:buClr>
                <a:srgbClr val="F28E00"/>
              </a:buClr>
            </a:pPr>
            <a:r>
              <a:rPr lang="en-US" dirty="0"/>
              <a:t>Klystrons are highly nonlinear </a:t>
            </a:r>
            <a:r>
              <a:rPr lang="en-US" dirty="0" smtClean="0"/>
              <a:t>devices</a:t>
            </a:r>
            <a:endParaRPr lang="en-US" b="1" i="1" dirty="0" smtClean="0"/>
          </a:p>
          <a:p>
            <a:pPr marL="265113" lvl="1" indent="-265113">
              <a:buClr>
                <a:srgbClr val="F28E00"/>
              </a:buClr>
            </a:pPr>
            <a:r>
              <a:rPr lang="en-US" dirty="0" smtClean="0"/>
              <a:t>Amplitude </a:t>
            </a:r>
            <a:r>
              <a:rPr lang="en-US" dirty="0"/>
              <a:t>to amplitude (AM/AM) conversion can be characterized by modified Rapp’s </a:t>
            </a:r>
            <a:r>
              <a:rPr lang="en-US" dirty="0" smtClean="0"/>
              <a:t>model</a:t>
            </a:r>
          </a:p>
          <a:p>
            <a:pPr marL="265113" lvl="1" indent="-265113">
              <a:buClr>
                <a:srgbClr val="F28E00"/>
              </a:buClr>
            </a:pPr>
            <a:r>
              <a:rPr lang="en-US" dirty="0" smtClean="0"/>
              <a:t>Model for </a:t>
            </a:r>
            <a:r>
              <a:rPr lang="en-US" dirty="0"/>
              <a:t>constant </a:t>
            </a:r>
            <a:r>
              <a:rPr lang="en-US" dirty="0" smtClean="0"/>
              <a:t>klystron voltage is: </a:t>
            </a: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:\Users\lbutkows\GDrive\Papers\RT2016\img\in_out_one_hu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r="7060"/>
          <a:stretch/>
        </p:blipFill>
        <p:spPr bwMode="auto">
          <a:xfrm>
            <a:off x="108743" y="3093926"/>
            <a:ext cx="4889977" cy="29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4548" y="6092979"/>
            <a:ext cx="49680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Klystron input to output characteristic curve for one voltage </a:t>
            </a:r>
            <a:r>
              <a:rPr lang="en-US" sz="1200" dirty="0" smtClean="0"/>
              <a:t>set, </a:t>
            </a:r>
            <a:r>
              <a:rPr lang="en-US" sz="1200" dirty="0"/>
              <a:t>R</a:t>
            </a:r>
            <a:r>
              <a:rPr lang="en-US" sz="1200" baseline="30000" dirty="0"/>
              <a:t>2</a:t>
            </a:r>
            <a:r>
              <a:rPr lang="en-US" sz="1200" dirty="0"/>
              <a:t>≈1</a:t>
            </a:r>
          </a:p>
        </p:txBody>
      </p:sp>
      <p:pic>
        <p:nvPicPr>
          <p:cNvPr id="7173" name="Picture 5" descr="C:\Users\lbutkows\GDrive\Papers\RT2016\img\rapp_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78" y="3610907"/>
            <a:ext cx="2566137" cy="186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254792" y="2162172"/>
                <a:ext cx="3197323" cy="1008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𝑂𝐸𝑋𝑃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⋅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𝑖𝑛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792" y="2162172"/>
                <a:ext cx="3197323" cy="10080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6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_templat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1488</Words>
  <Application>Microsoft Office PowerPoint</Application>
  <PresentationFormat>On-screen Show (4:3)</PresentationFormat>
  <Paragraphs>201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desy_template</vt:lpstr>
      <vt:lpstr>PowerPoint Presentation</vt:lpstr>
      <vt:lpstr>Outline</vt:lpstr>
      <vt:lpstr>Introduction</vt:lpstr>
      <vt:lpstr>Introduction</vt:lpstr>
      <vt:lpstr>System overview</vt:lpstr>
      <vt:lpstr>System overview</vt:lpstr>
      <vt:lpstr>Protection functions</vt:lpstr>
      <vt:lpstr>KLYSTRON MODEL</vt:lpstr>
      <vt:lpstr>KLYSTRON MODEL</vt:lpstr>
      <vt:lpstr>KLYSTRON MODEL</vt:lpstr>
      <vt:lpstr>FPGA implementaion</vt:lpstr>
      <vt:lpstr>FPGA – Rapp’s Model implementation</vt:lpstr>
      <vt:lpstr>FPGA – Rapp’s Model Calculations error</vt:lpstr>
      <vt:lpstr>FPGA implementaion – Delay estimation</vt:lpstr>
      <vt:lpstr>Model Veryfication</vt:lpstr>
      <vt:lpstr>Events</vt:lpstr>
      <vt:lpstr>Conclusions</vt:lpstr>
      <vt:lpstr>PowerPoint Presentation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Butkowski, Lukasz</cp:lastModifiedBy>
  <cp:revision>503</cp:revision>
  <cp:lastPrinted>2008-09-01T15:04:16Z</cp:lastPrinted>
  <dcterms:created xsi:type="dcterms:W3CDTF">2008-08-31T12:56:32Z</dcterms:created>
  <dcterms:modified xsi:type="dcterms:W3CDTF">2016-06-06T06:59:43Z</dcterms:modified>
</cp:coreProperties>
</file>