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30275213" cy="42803763"/>
  <p:notesSz cx="10233025" cy="14662150"/>
  <p:defaultTextStyle>
    <a:defPPr>
      <a:defRPr lang="de-DE"/>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A6EB"/>
    <a:srgbClr val="B7DEF3"/>
    <a:srgbClr val="B7D9F3"/>
    <a:srgbClr val="BAE2EF"/>
    <a:srgbClr val="B9E2EE"/>
    <a:srgbClr val="BCE1F4"/>
    <a:srgbClr val="F2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25" d="100"/>
          <a:sy n="25" d="100"/>
        </p:scale>
        <p:origin x="-438" y="-72"/>
      </p:cViewPr>
      <p:guideLst>
        <p:guide orient="horz" pos="10656"/>
        <p:guide orient="horz" pos="24048"/>
        <p:guide orient="horz" pos="17376"/>
        <p:guide orient="horz" pos="24648"/>
        <p:guide pos="9535"/>
        <p:guide pos="1165"/>
        <p:guide pos="5323"/>
        <p:guide pos="13713"/>
        <p:guide pos="178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4354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lvl1pPr defTabSz="323850">
              <a:defRPr sz="400">
                <a:latin typeface="Times" pitchFamily="18" charset="0"/>
              </a:defRPr>
            </a:lvl1pPr>
          </a:lstStyle>
          <a:p>
            <a:endParaRPr lang="de-DE"/>
          </a:p>
        </p:txBody>
      </p:sp>
      <p:sp>
        <p:nvSpPr>
          <p:cNvPr id="16387" name="Rectangle 3"/>
          <p:cNvSpPr>
            <a:spLocks noGrp="1" noChangeArrowheads="1"/>
          </p:cNvSpPr>
          <p:nvPr>
            <p:ph type="dt" sz="quarter" idx="1"/>
          </p:nvPr>
        </p:nvSpPr>
        <p:spPr bwMode="auto">
          <a:xfrm>
            <a:off x="5795963" y="0"/>
            <a:ext cx="44338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lvl1pPr algn="r" defTabSz="323850">
              <a:defRPr sz="400">
                <a:latin typeface="Times" pitchFamily="18" charset="0"/>
              </a:defRPr>
            </a:lvl1pPr>
          </a:lstStyle>
          <a:p>
            <a:endParaRPr lang="de-DE"/>
          </a:p>
        </p:txBody>
      </p:sp>
      <p:sp>
        <p:nvSpPr>
          <p:cNvPr id="16388" name="Rectangle 4"/>
          <p:cNvSpPr>
            <a:spLocks noGrp="1" noChangeArrowheads="1"/>
          </p:cNvSpPr>
          <p:nvPr>
            <p:ph type="ftr" sz="quarter" idx="2"/>
          </p:nvPr>
        </p:nvSpPr>
        <p:spPr bwMode="auto">
          <a:xfrm>
            <a:off x="0" y="13923963"/>
            <a:ext cx="44354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b" anchorCtr="0" compatLnSpc="1">
            <a:prstTxWarp prst="textNoShape">
              <a:avLst/>
            </a:prstTxWarp>
          </a:bodyPr>
          <a:lstStyle>
            <a:lvl1pPr defTabSz="323850">
              <a:defRPr sz="400">
                <a:latin typeface="Times" pitchFamily="18" charset="0"/>
              </a:defRPr>
            </a:lvl1pPr>
          </a:lstStyle>
          <a:p>
            <a:endParaRPr lang="de-DE"/>
          </a:p>
        </p:txBody>
      </p:sp>
      <p:sp>
        <p:nvSpPr>
          <p:cNvPr id="16389" name="Rectangle 5"/>
          <p:cNvSpPr>
            <a:spLocks noGrp="1" noChangeArrowheads="1"/>
          </p:cNvSpPr>
          <p:nvPr>
            <p:ph type="sldNum" sz="quarter" idx="3"/>
          </p:nvPr>
        </p:nvSpPr>
        <p:spPr bwMode="auto">
          <a:xfrm>
            <a:off x="5795963" y="13923963"/>
            <a:ext cx="4433887"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b" anchorCtr="0" compatLnSpc="1">
            <a:prstTxWarp prst="textNoShape">
              <a:avLst/>
            </a:prstTxWarp>
          </a:bodyPr>
          <a:lstStyle>
            <a:lvl1pPr algn="r" defTabSz="323850">
              <a:defRPr sz="400">
                <a:latin typeface="Times" pitchFamily="18" charset="0"/>
              </a:defRPr>
            </a:lvl1pPr>
          </a:lstStyle>
          <a:p>
            <a:fld id="{5E1FA552-D81E-47F3-8F86-EB30D3F867F2}" type="slidenum">
              <a:rPr lang="de-DE"/>
              <a:pPr/>
              <a:t>‹#›</a:t>
            </a:fld>
            <a:endParaRPr lang="de-DE"/>
          </a:p>
        </p:txBody>
      </p:sp>
    </p:spTree>
    <p:extLst>
      <p:ext uri="{BB962C8B-B14F-4D97-AF65-F5344CB8AC3E}">
        <p14:creationId xmlns:p14="http://schemas.microsoft.com/office/powerpoint/2010/main" val="33598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4354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lvl1pPr defTabSz="323850">
              <a:defRPr sz="400">
                <a:latin typeface="Times" pitchFamily="18" charset="0"/>
              </a:defRPr>
            </a:lvl1pPr>
          </a:lstStyle>
          <a:p>
            <a:endParaRPr lang="de-DE"/>
          </a:p>
        </p:txBody>
      </p:sp>
      <p:sp>
        <p:nvSpPr>
          <p:cNvPr id="17411" name="Rectangle 3"/>
          <p:cNvSpPr>
            <a:spLocks noGrp="1" noChangeArrowheads="1"/>
          </p:cNvSpPr>
          <p:nvPr>
            <p:ph type="dt" idx="1"/>
          </p:nvPr>
        </p:nvSpPr>
        <p:spPr bwMode="auto">
          <a:xfrm>
            <a:off x="5795963" y="0"/>
            <a:ext cx="44338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lvl1pPr algn="r" defTabSz="323850">
              <a:defRPr sz="400">
                <a:latin typeface="Times" pitchFamily="18" charset="0"/>
              </a:defRPr>
            </a:lvl1pPr>
          </a:lstStyle>
          <a:p>
            <a:endParaRPr lang="de-DE"/>
          </a:p>
        </p:txBody>
      </p:sp>
      <p:sp>
        <p:nvSpPr>
          <p:cNvPr id="17412" name="Rectangle 4"/>
          <p:cNvSpPr>
            <a:spLocks noGrp="1" noRot="1" noChangeAspect="1" noChangeArrowheads="1" noTextEdit="1"/>
          </p:cNvSpPr>
          <p:nvPr>
            <p:ph type="sldImg" idx="2"/>
          </p:nvPr>
        </p:nvSpPr>
        <p:spPr bwMode="auto">
          <a:xfrm>
            <a:off x="3175000" y="1101725"/>
            <a:ext cx="3886200" cy="54943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1023938" y="6964363"/>
            <a:ext cx="8185150" cy="659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7414" name="Rectangle 6"/>
          <p:cNvSpPr>
            <a:spLocks noGrp="1" noChangeArrowheads="1"/>
          </p:cNvSpPr>
          <p:nvPr>
            <p:ph type="ftr" sz="quarter" idx="4"/>
          </p:nvPr>
        </p:nvSpPr>
        <p:spPr bwMode="auto">
          <a:xfrm>
            <a:off x="0" y="13923963"/>
            <a:ext cx="44354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b" anchorCtr="0" compatLnSpc="1">
            <a:prstTxWarp prst="textNoShape">
              <a:avLst/>
            </a:prstTxWarp>
          </a:bodyPr>
          <a:lstStyle>
            <a:lvl1pPr defTabSz="323850">
              <a:defRPr sz="400">
                <a:latin typeface="Times" pitchFamily="18" charset="0"/>
              </a:defRPr>
            </a:lvl1pPr>
          </a:lstStyle>
          <a:p>
            <a:endParaRPr lang="de-DE"/>
          </a:p>
        </p:txBody>
      </p:sp>
      <p:sp>
        <p:nvSpPr>
          <p:cNvPr id="17415" name="Rectangle 7"/>
          <p:cNvSpPr>
            <a:spLocks noGrp="1" noChangeArrowheads="1"/>
          </p:cNvSpPr>
          <p:nvPr>
            <p:ph type="sldNum" sz="quarter" idx="5"/>
          </p:nvPr>
        </p:nvSpPr>
        <p:spPr bwMode="auto">
          <a:xfrm>
            <a:off x="5795963" y="13923963"/>
            <a:ext cx="4433887"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b" anchorCtr="0" compatLnSpc="1">
            <a:prstTxWarp prst="textNoShape">
              <a:avLst/>
            </a:prstTxWarp>
          </a:bodyPr>
          <a:lstStyle>
            <a:lvl1pPr algn="r" defTabSz="323850">
              <a:defRPr sz="400">
                <a:latin typeface="Times" pitchFamily="18" charset="0"/>
              </a:defRPr>
            </a:lvl1pPr>
          </a:lstStyle>
          <a:p>
            <a:fld id="{2AAB6949-9A42-41ED-BCB9-E6EC2FC55128}" type="slidenum">
              <a:rPr lang="de-DE"/>
              <a:pPr/>
              <a:t>‹#›</a:t>
            </a:fld>
            <a:endParaRPr lang="de-DE"/>
          </a:p>
        </p:txBody>
      </p:sp>
    </p:spTree>
    <p:extLst>
      <p:ext uri="{BB962C8B-B14F-4D97-AF65-F5344CB8AC3E}">
        <p14:creationId xmlns:p14="http://schemas.microsoft.com/office/powerpoint/2010/main" val="42028830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4802F-6AF3-41E1-BE25-D959AB9BB71D}" type="slidenum">
              <a:rPr lang="de-DE"/>
              <a:pPr/>
              <a:t>1</a:t>
            </a:fld>
            <a:endParaRPr lang="de-DE"/>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125" y="13296900"/>
            <a:ext cx="25734963" cy="9175750"/>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4541838" y="24255413"/>
            <a:ext cx="21191537" cy="1093946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80352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4475" y="9986963"/>
            <a:ext cx="27246263" cy="2824956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6626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0363" y="1714500"/>
            <a:ext cx="6810375" cy="365220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4475" y="1714500"/>
            <a:ext cx="20283488" cy="365220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7864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1514475" y="9986963"/>
            <a:ext cx="27246263" cy="2824956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0599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775" y="27505025"/>
            <a:ext cx="25734963" cy="8501063"/>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2390775" y="18141950"/>
            <a:ext cx="25734963" cy="93630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90267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14475" y="9986963"/>
            <a:ext cx="13546138" cy="28249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5213013" y="9986963"/>
            <a:ext cx="13547725" cy="28249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499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1514475" y="9580563"/>
            <a:ext cx="13376275"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514475" y="13574713"/>
            <a:ext cx="13376275" cy="24661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15379700" y="9580563"/>
            <a:ext cx="13381038"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15379700" y="13574713"/>
            <a:ext cx="13381038" cy="24661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5167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77874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9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59975" cy="725170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11836400" y="1704975"/>
            <a:ext cx="16924338" cy="365315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514475" y="8956675"/>
            <a:ext cx="9959975" cy="29279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4685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4075" y="29962475"/>
            <a:ext cx="18165763" cy="35369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5934075" y="3824288"/>
            <a:ext cx="18165763" cy="25682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5934075" y="33499425"/>
            <a:ext cx="18165763" cy="50244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8978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Rectangle 73"/>
          <p:cNvSpPr>
            <a:spLocks noChangeArrowheads="1"/>
          </p:cNvSpPr>
          <p:nvPr/>
        </p:nvSpPr>
        <p:spPr bwMode="auto">
          <a:xfrm>
            <a:off x="1835150" y="6192838"/>
            <a:ext cx="26563638" cy="319801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121" name="Picture 97" descr="DESY-Logo-cyan-RGB_mitVorscha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11025" y="1743075"/>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175125" rtl="0" fontAlgn="base">
        <a:lnSpc>
          <a:spcPct val="70000"/>
        </a:lnSpc>
        <a:spcBef>
          <a:spcPct val="0"/>
        </a:spcBef>
        <a:spcAft>
          <a:spcPct val="0"/>
        </a:spcAft>
        <a:defRPr sz="15000">
          <a:solidFill>
            <a:srgbClr val="0093D3"/>
          </a:solidFill>
          <a:latin typeface="+mj-lt"/>
          <a:ea typeface="+mj-ea"/>
          <a:cs typeface="+mj-cs"/>
        </a:defRPr>
      </a:lvl1pPr>
      <a:lvl2pPr algn="l" defTabSz="4175125" rtl="0" fontAlgn="base">
        <a:lnSpc>
          <a:spcPct val="70000"/>
        </a:lnSpc>
        <a:spcBef>
          <a:spcPct val="0"/>
        </a:spcBef>
        <a:spcAft>
          <a:spcPct val="0"/>
        </a:spcAft>
        <a:defRPr sz="15000">
          <a:solidFill>
            <a:srgbClr val="0093D3"/>
          </a:solidFill>
          <a:latin typeface="Arial Black" pitchFamily="34" charset="0"/>
        </a:defRPr>
      </a:lvl2pPr>
      <a:lvl3pPr algn="l" defTabSz="4175125" rtl="0" fontAlgn="base">
        <a:lnSpc>
          <a:spcPct val="70000"/>
        </a:lnSpc>
        <a:spcBef>
          <a:spcPct val="0"/>
        </a:spcBef>
        <a:spcAft>
          <a:spcPct val="0"/>
        </a:spcAft>
        <a:defRPr sz="15000">
          <a:solidFill>
            <a:srgbClr val="0093D3"/>
          </a:solidFill>
          <a:latin typeface="Arial Black" pitchFamily="34" charset="0"/>
        </a:defRPr>
      </a:lvl3pPr>
      <a:lvl4pPr algn="l" defTabSz="4175125" rtl="0" fontAlgn="base">
        <a:lnSpc>
          <a:spcPct val="70000"/>
        </a:lnSpc>
        <a:spcBef>
          <a:spcPct val="0"/>
        </a:spcBef>
        <a:spcAft>
          <a:spcPct val="0"/>
        </a:spcAft>
        <a:defRPr sz="15000">
          <a:solidFill>
            <a:srgbClr val="0093D3"/>
          </a:solidFill>
          <a:latin typeface="Arial Black" pitchFamily="34" charset="0"/>
        </a:defRPr>
      </a:lvl4pPr>
      <a:lvl5pPr algn="l" defTabSz="4175125" rtl="0" fontAlgn="base">
        <a:lnSpc>
          <a:spcPct val="70000"/>
        </a:lnSpc>
        <a:spcBef>
          <a:spcPct val="0"/>
        </a:spcBef>
        <a:spcAft>
          <a:spcPct val="0"/>
        </a:spcAft>
        <a:defRPr sz="15000">
          <a:solidFill>
            <a:srgbClr val="0093D3"/>
          </a:solidFill>
          <a:latin typeface="Arial Black" pitchFamily="34" charset="0"/>
        </a:defRPr>
      </a:lvl5pPr>
      <a:lvl6pPr marL="457200" algn="l" defTabSz="4175125" rtl="0" fontAlgn="base">
        <a:lnSpc>
          <a:spcPct val="70000"/>
        </a:lnSpc>
        <a:spcBef>
          <a:spcPct val="0"/>
        </a:spcBef>
        <a:spcAft>
          <a:spcPct val="0"/>
        </a:spcAft>
        <a:defRPr sz="15000">
          <a:solidFill>
            <a:srgbClr val="0093D3"/>
          </a:solidFill>
          <a:latin typeface="Arial Black" pitchFamily="34" charset="0"/>
        </a:defRPr>
      </a:lvl6pPr>
      <a:lvl7pPr marL="914400" algn="l" defTabSz="4175125" rtl="0" fontAlgn="base">
        <a:lnSpc>
          <a:spcPct val="70000"/>
        </a:lnSpc>
        <a:spcBef>
          <a:spcPct val="0"/>
        </a:spcBef>
        <a:spcAft>
          <a:spcPct val="0"/>
        </a:spcAft>
        <a:defRPr sz="15000">
          <a:solidFill>
            <a:srgbClr val="0093D3"/>
          </a:solidFill>
          <a:latin typeface="Arial Black" pitchFamily="34" charset="0"/>
        </a:defRPr>
      </a:lvl7pPr>
      <a:lvl8pPr marL="1371600" algn="l" defTabSz="4175125" rtl="0" fontAlgn="base">
        <a:lnSpc>
          <a:spcPct val="70000"/>
        </a:lnSpc>
        <a:spcBef>
          <a:spcPct val="0"/>
        </a:spcBef>
        <a:spcAft>
          <a:spcPct val="0"/>
        </a:spcAft>
        <a:defRPr sz="15000">
          <a:solidFill>
            <a:srgbClr val="0093D3"/>
          </a:solidFill>
          <a:latin typeface="Arial Black" pitchFamily="34" charset="0"/>
        </a:defRPr>
      </a:lvl8pPr>
      <a:lvl9pPr marL="1828800" algn="l" defTabSz="4175125" rtl="0" fontAlgn="base">
        <a:lnSpc>
          <a:spcPct val="70000"/>
        </a:lnSpc>
        <a:spcBef>
          <a:spcPct val="0"/>
        </a:spcBef>
        <a:spcAft>
          <a:spcPct val="0"/>
        </a:spcAft>
        <a:defRPr sz="15000">
          <a:solidFill>
            <a:srgbClr val="0093D3"/>
          </a:solidFill>
          <a:latin typeface="Arial Black" pitchFamily="34" charset="0"/>
        </a:defRPr>
      </a:lvl9pPr>
    </p:titleStyle>
    <p:bodyStyle>
      <a:lvl1pPr marL="1565275" indent="-1565275" algn="l" defTabSz="4175125" rtl="0" fontAlgn="base">
        <a:spcBef>
          <a:spcPct val="20000"/>
        </a:spcBef>
        <a:spcAft>
          <a:spcPct val="0"/>
        </a:spcAft>
        <a:buChar char="•"/>
        <a:defRPr sz="14600">
          <a:solidFill>
            <a:schemeClr val="tx1"/>
          </a:solidFill>
          <a:latin typeface="+mn-lt"/>
          <a:ea typeface="+mn-ea"/>
          <a:cs typeface="+mn-cs"/>
        </a:defRPr>
      </a:lvl1pPr>
      <a:lvl2pPr marL="3392488" indent="-1304925" algn="l" defTabSz="4175125" rtl="0" fontAlgn="base">
        <a:spcBef>
          <a:spcPct val="20000"/>
        </a:spcBef>
        <a:spcAft>
          <a:spcPct val="0"/>
        </a:spcAft>
        <a:buChar char="–"/>
        <a:defRPr sz="12800">
          <a:solidFill>
            <a:schemeClr val="tx1"/>
          </a:solidFill>
          <a:latin typeface="+mn-lt"/>
        </a:defRPr>
      </a:lvl2pPr>
      <a:lvl3pPr marL="5219700" indent="-1044575" algn="l" defTabSz="4175125" rtl="0" fontAlgn="base">
        <a:spcBef>
          <a:spcPct val="20000"/>
        </a:spcBef>
        <a:spcAft>
          <a:spcPct val="0"/>
        </a:spcAft>
        <a:buChar char="•"/>
        <a:defRPr sz="11000">
          <a:solidFill>
            <a:schemeClr val="tx1"/>
          </a:solidFill>
          <a:latin typeface="+mn-lt"/>
        </a:defRPr>
      </a:lvl3pPr>
      <a:lvl4pPr marL="7307263" indent="-1042988" algn="l" defTabSz="4175125" rtl="0" fontAlgn="base">
        <a:spcBef>
          <a:spcPct val="20000"/>
        </a:spcBef>
        <a:spcAft>
          <a:spcPct val="0"/>
        </a:spcAft>
        <a:buChar char="–"/>
        <a:defRPr sz="9100">
          <a:solidFill>
            <a:schemeClr val="tx1"/>
          </a:solidFill>
          <a:latin typeface="+mn-lt"/>
        </a:defRPr>
      </a:lvl4pPr>
      <a:lvl5pPr marL="9396413" indent="-1044575" algn="l" defTabSz="4175125" rtl="0" fontAlgn="base">
        <a:spcBef>
          <a:spcPct val="20000"/>
        </a:spcBef>
        <a:spcAft>
          <a:spcPct val="0"/>
        </a:spcAft>
        <a:buChar char="»"/>
        <a:defRPr sz="9100">
          <a:solidFill>
            <a:schemeClr val="tx1"/>
          </a:solidFill>
          <a:latin typeface="+mn-lt"/>
        </a:defRPr>
      </a:lvl5pPr>
      <a:lvl6pPr marL="9853613" indent="-1044575" algn="l" defTabSz="4175125" rtl="0" fontAlgn="base">
        <a:spcBef>
          <a:spcPct val="20000"/>
        </a:spcBef>
        <a:spcAft>
          <a:spcPct val="0"/>
        </a:spcAft>
        <a:buChar char="»"/>
        <a:defRPr sz="9100">
          <a:solidFill>
            <a:schemeClr val="tx1"/>
          </a:solidFill>
          <a:latin typeface="+mn-lt"/>
        </a:defRPr>
      </a:lvl6pPr>
      <a:lvl7pPr marL="10310813" indent="-1044575" algn="l" defTabSz="4175125" rtl="0" fontAlgn="base">
        <a:spcBef>
          <a:spcPct val="20000"/>
        </a:spcBef>
        <a:spcAft>
          <a:spcPct val="0"/>
        </a:spcAft>
        <a:buChar char="»"/>
        <a:defRPr sz="9100">
          <a:solidFill>
            <a:schemeClr val="tx1"/>
          </a:solidFill>
          <a:latin typeface="+mn-lt"/>
        </a:defRPr>
      </a:lvl7pPr>
      <a:lvl8pPr marL="10768013" indent="-1044575" algn="l" defTabSz="4175125" rtl="0" fontAlgn="base">
        <a:spcBef>
          <a:spcPct val="20000"/>
        </a:spcBef>
        <a:spcAft>
          <a:spcPct val="0"/>
        </a:spcAft>
        <a:buChar char="»"/>
        <a:defRPr sz="9100">
          <a:solidFill>
            <a:schemeClr val="tx1"/>
          </a:solidFill>
          <a:latin typeface="+mn-lt"/>
        </a:defRPr>
      </a:lvl8pPr>
      <a:lvl9pPr marL="11225213" indent="-1044575" algn="l" defTabSz="4175125" rtl="0" fontAlgn="base">
        <a:spcBef>
          <a:spcPct val="20000"/>
        </a:spcBef>
        <a:spcAft>
          <a:spcPct val="0"/>
        </a:spcAft>
        <a:buChar char="»"/>
        <a:defRPr sz="9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gif"/><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5" name="Rectangle 79"/>
          <p:cNvSpPr>
            <a:spLocks noChangeArrowheads="1"/>
          </p:cNvSpPr>
          <p:nvPr/>
        </p:nvSpPr>
        <p:spPr bwMode="auto">
          <a:xfrm>
            <a:off x="1404938" y="3952875"/>
            <a:ext cx="20378737"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smtClean="0">
                <a:solidFill>
                  <a:srgbClr val="F28E00"/>
                </a:solidFill>
              </a:rPr>
              <a:t>Julien Branlard, with the FNAL-ILC collaboration</a:t>
            </a:r>
            <a:endParaRPr lang="en-US" sz="4000" b="1">
              <a:solidFill>
                <a:srgbClr val="F28E00"/>
              </a:solidFill>
            </a:endParaRPr>
          </a:p>
        </p:txBody>
      </p:sp>
      <p:sp>
        <p:nvSpPr>
          <p:cNvPr id="14419" name="Rectangle 83"/>
          <p:cNvSpPr>
            <a:spLocks noChangeArrowheads="1"/>
          </p:cNvSpPr>
          <p:nvPr/>
        </p:nvSpPr>
        <p:spPr bwMode="auto">
          <a:xfrm>
            <a:off x="1620838" y="6329363"/>
            <a:ext cx="7011987"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smtClean="0">
                <a:solidFill>
                  <a:srgbClr val="00A6EB"/>
                </a:solidFill>
              </a:rPr>
              <a:t>Abstract</a:t>
            </a:r>
            <a:endParaRPr lang="en-US" sz="4000" b="1">
              <a:solidFill>
                <a:srgbClr val="00A6EB"/>
              </a:solidFill>
            </a:endParaRPr>
          </a:p>
        </p:txBody>
      </p:sp>
      <p:sp>
        <p:nvSpPr>
          <p:cNvPr id="14527" name="Rectangle 191"/>
          <p:cNvSpPr>
            <a:spLocks noChangeArrowheads="1"/>
          </p:cNvSpPr>
          <p:nvPr/>
        </p:nvSpPr>
        <p:spPr bwMode="auto">
          <a:xfrm>
            <a:off x="1701975" y="18629301"/>
            <a:ext cx="7672593"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i="1" smtClean="0">
                <a:solidFill>
                  <a:srgbClr val="00A6EB"/>
                </a:solidFill>
              </a:rPr>
              <a:t>Q</a:t>
            </a:r>
            <a:r>
              <a:rPr lang="en-US" sz="4000" b="1" i="1" baseline="-25000" smtClean="0">
                <a:solidFill>
                  <a:srgbClr val="00A6EB"/>
                </a:solidFill>
              </a:rPr>
              <a:t>L</a:t>
            </a:r>
            <a:r>
              <a:rPr lang="en-US" sz="4000" b="1" smtClean="0">
                <a:solidFill>
                  <a:srgbClr val="00A6EB"/>
                </a:solidFill>
              </a:rPr>
              <a:t> – Detuning Coupling</a:t>
            </a:r>
            <a:endParaRPr lang="en-US" sz="4000" b="1">
              <a:solidFill>
                <a:srgbClr val="00A6EB"/>
              </a:solidFill>
            </a:endParaRPr>
          </a:p>
        </p:txBody>
      </p:sp>
      <p:sp>
        <p:nvSpPr>
          <p:cNvPr id="14535" name="Rectangle 199"/>
          <p:cNvSpPr>
            <a:spLocks noChangeArrowheads="1"/>
          </p:cNvSpPr>
          <p:nvPr/>
        </p:nvSpPr>
        <p:spPr bwMode="auto">
          <a:xfrm>
            <a:off x="18241045" y="6318315"/>
            <a:ext cx="13155612"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dirty="0" smtClean="0">
                <a:solidFill>
                  <a:srgbClr val="00A6EB"/>
                </a:solidFill>
              </a:rPr>
              <a:t>Flattening Individual Cavity Gradients</a:t>
            </a:r>
            <a:endParaRPr lang="en-US" sz="4000" b="1" dirty="0">
              <a:solidFill>
                <a:srgbClr val="00A6EB"/>
              </a:solidFill>
            </a:endParaRPr>
          </a:p>
        </p:txBody>
      </p:sp>
      <p:sp>
        <p:nvSpPr>
          <p:cNvPr id="14538" name="Rectangle 202"/>
          <p:cNvSpPr>
            <a:spLocks noChangeArrowheads="1"/>
          </p:cNvSpPr>
          <p:nvPr/>
        </p:nvSpPr>
        <p:spPr bwMode="auto">
          <a:xfrm>
            <a:off x="5522604" y="14162460"/>
            <a:ext cx="3771768" cy="121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r>
              <a:rPr lang="en-US" sz="1600" dirty="0" smtClean="0"/>
              <a:t>“Good gradients in seconds flat”, by Leah </a:t>
            </a:r>
            <a:r>
              <a:rPr lang="en-US" sz="1600" dirty="0" err="1" smtClean="0"/>
              <a:t>Hesla</a:t>
            </a:r>
            <a:r>
              <a:rPr lang="en-US" sz="1600" dirty="0" smtClean="0"/>
              <a:t/>
            </a:r>
            <a:br>
              <a:rPr lang="en-US" sz="1600" dirty="0" smtClean="0"/>
            </a:br>
            <a:r>
              <a:rPr lang="en-US" sz="1600" dirty="0" smtClean="0">
                <a:solidFill>
                  <a:srgbClr val="000000"/>
                </a:solidFill>
                <a:cs typeface="Times New Roman" pitchFamily="18" charset="0"/>
              </a:rPr>
              <a:t>ILC </a:t>
            </a:r>
            <a:r>
              <a:rPr lang="en-US" sz="1600" dirty="0" err="1" smtClean="0">
                <a:solidFill>
                  <a:srgbClr val="000000"/>
                </a:solidFill>
                <a:cs typeface="Times New Roman" pitchFamily="18" charset="0"/>
              </a:rPr>
              <a:t>NewsLine</a:t>
            </a:r>
            <a:r>
              <a:rPr lang="en-US" sz="1600" dirty="0" smtClean="0">
                <a:solidFill>
                  <a:srgbClr val="000000"/>
                </a:solidFill>
                <a:cs typeface="Times New Roman" pitchFamily="18" charset="0"/>
              </a:rPr>
              <a:t>, 4  August 2011</a:t>
            </a:r>
            <a:br>
              <a:rPr lang="en-US" sz="1600" dirty="0" smtClean="0">
                <a:solidFill>
                  <a:srgbClr val="000000"/>
                </a:solidFill>
                <a:cs typeface="Times New Roman" pitchFamily="18" charset="0"/>
              </a:rPr>
            </a:br>
            <a:endParaRPr lang="en-US" sz="1600" dirty="0" smtClean="0">
              <a:solidFill>
                <a:srgbClr val="000000"/>
              </a:solidFill>
              <a:cs typeface="Times New Roman" pitchFamily="18" charset="0"/>
            </a:endParaRPr>
          </a:p>
          <a:p>
            <a:pPr eaLnBrk="1" hangingPunct="1"/>
            <a:r>
              <a:rPr lang="en-US" sz="1600" dirty="0" smtClean="0">
                <a:solidFill>
                  <a:srgbClr val="000000"/>
                </a:solidFill>
              </a:rPr>
              <a:t/>
            </a:r>
            <a:br>
              <a:rPr lang="en-US" sz="1600" dirty="0" smtClean="0">
                <a:solidFill>
                  <a:srgbClr val="000000"/>
                </a:solidFill>
              </a:rPr>
            </a:br>
            <a:r>
              <a:rPr lang="en-US" sz="1600" dirty="0" smtClean="0">
                <a:solidFill>
                  <a:srgbClr val="00A6EB"/>
                </a:solidFill>
              </a:rPr>
              <a:t> </a:t>
            </a:r>
            <a:r>
              <a:rPr lang="en-US" sz="1600" dirty="0" smtClean="0">
                <a:solidFill>
                  <a:srgbClr val="000000"/>
                </a:solidFill>
              </a:rPr>
              <a:t/>
            </a:r>
            <a:br>
              <a:rPr lang="en-US" sz="1600" dirty="0" smtClean="0">
                <a:solidFill>
                  <a:srgbClr val="000000"/>
                </a:solidFill>
              </a:rPr>
            </a:br>
            <a:endParaRPr lang="en-US" sz="1600" dirty="0">
              <a:solidFill>
                <a:srgbClr val="000000"/>
              </a:solidFill>
            </a:endParaRPr>
          </a:p>
        </p:txBody>
      </p:sp>
      <p:sp>
        <p:nvSpPr>
          <p:cNvPr id="14552" name="Line 216"/>
          <p:cNvSpPr>
            <a:spLocks noChangeShapeType="1"/>
          </p:cNvSpPr>
          <p:nvPr/>
        </p:nvSpPr>
        <p:spPr bwMode="auto">
          <a:xfrm>
            <a:off x="1835150" y="18615013"/>
            <a:ext cx="265636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0" name="Text Box 224"/>
          <p:cNvSpPr txBox="1">
            <a:spLocks noChangeArrowheads="1"/>
          </p:cNvSpPr>
          <p:nvPr/>
        </p:nvSpPr>
        <p:spPr bwMode="auto">
          <a:xfrm>
            <a:off x="2008074" y="7135812"/>
            <a:ext cx="646906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600" dirty="0" smtClean="0"/>
              <a:t>To </a:t>
            </a:r>
            <a:r>
              <a:rPr lang="en-US" sz="1600" dirty="0"/>
              <a:t>prevent transverse beam kicks due to cavity misalignment, the International Linear Collider (ILC) requires individual cavity gradient vectors to be held constant over the RF flattop in addition to the gradient vector sum.  The proposed solution consists of adjusting the cavity loaded </a:t>
            </a:r>
            <a:r>
              <a:rPr lang="en-US" sz="1600" dirty="0" smtClean="0"/>
              <a:t>Q's (</a:t>
            </a:r>
            <a:r>
              <a:rPr lang="en-US" sz="1600" i="1" dirty="0" smtClean="0"/>
              <a:t>Q</a:t>
            </a:r>
            <a:r>
              <a:rPr lang="en-US" sz="1600" i="1" baseline="-25000" dirty="0" smtClean="0"/>
              <a:t>L</a:t>
            </a:r>
            <a:r>
              <a:rPr lang="en-US" sz="1600" dirty="0" smtClean="0"/>
              <a:t>) </a:t>
            </a:r>
            <a:r>
              <a:rPr lang="en-US" sz="1600" dirty="0"/>
              <a:t>to compensate for beam induced gradient tilts. To illustrate its feasibility, this approach was implemented at FLASH during the 9mA-test in DESY in February 2011. During this study, numerous coupling effects between </a:t>
            </a:r>
            <a:r>
              <a:rPr lang="en-US" sz="1600" i="1" dirty="0"/>
              <a:t>Q</a:t>
            </a:r>
            <a:r>
              <a:rPr lang="en-US" sz="1600" i="1" baseline="-25000" dirty="0"/>
              <a:t>L</a:t>
            </a:r>
            <a:r>
              <a:rPr lang="en-US" sz="1600" dirty="0" smtClean="0"/>
              <a:t>, </a:t>
            </a:r>
            <a:r>
              <a:rPr lang="en-US" sz="1600" dirty="0"/>
              <a:t>cavity detuning and inter-cavities power distribution were observed. For example, up to 5% change in </a:t>
            </a:r>
            <a:r>
              <a:rPr lang="en-US" sz="1600" i="1" dirty="0"/>
              <a:t>Q</a:t>
            </a:r>
            <a:r>
              <a:rPr lang="en-US" sz="1600" i="1" baseline="-25000" dirty="0"/>
              <a:t>L </a:t>
            </a:r>
            <a:r>
              <a:rPr lang="en-US" sz="1600" dirty="0" smtClean="0"/>
              <a:t>could </a:t>
            </a:r>
            <a:r>
              <a:rPr lang="en-US" sz="1600" dirty="0"/>
              <a:t>be induced by adjusting the loaded Q of a neighboring cavity. Similarly, +/-0.5 dB fluctuations in the power distribution between cavities were observed during </a:t>
            </a:r>
            <a:r>
              <a:rPr lang="en-US" sz="1600" i="1" dirty="0"/>
              <a:t>Q</a:t>
            </a:r>
            <a:r>
              <a:rPr lang="en-US" sz="1600" i="1" baseline="-25000" dirty="0"/>
              <a:t>L </a:t>
            </a:r>
            <a:r>
              <a:rPr lang="en-US" sz="1600" dirty="0" smtClean="0"/>
              <a:t>adjustments</a:t>
            </a:r>
            <a:r>
              <a:rPr lang="en-US" sz="1600" dirty="0"/>
              <a:t>.  Details and characterization of these observed coupling effects are reported in this contribution.</a:t>
            </a:r>
          </a:p>
        </p:txBody>
      </p:sp>
      <p:sp>
        <p:nvSpPr>
          <p:cNvPr id="14569" name="Rectangle 233"/>
          <p:cNvSpPr>
            <a:spLocks noChangeArrowheads="1"/>
          </p:cNvSpPr>
          <p:nvPr/>
        </p:nvSpPr>
        <p:spPr bwMode="auto">
          <a:xfrm>
            <a:off x="2231077" y="36519740"/>
            <a:ext cx="6799263"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endParaRPr lang="en-US" sz="1600">
              <a:solidFill>
                <a:srgbClr val="000000"/>
              </a:solidFill>
            </a:endParaRPr>
          </a:p>
        </p:txBody>
      </p:sp>
      <p:sp>
        <p:nvSpPr>
          <p:cNvPr id="14605" name="Text Box 269"/>
          <p:cNvSpPr txBox="1">
            <a:spLocks noChangeArrowheads="1"/>
          </p:cNvSpPr>
          <p:nvPr/>
        </p:nvSpPr>
        <p:spPr bwMode="auto">
          <a:xfrm>
            <a:off x="9077689" y="6440711"/>
            <a:ext cx="899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b="1" dirty="0" smtClean="0">
                <a:solidFill>
                  <a:srgbClr val="00A6EB"/>
                </a:solidFill>
              </a:rPr>
              <a:t>FLASH ‘fixed’ Power Distribution</a:t>
            </a:r>
            <a:endParaRPr lang="en-US" sz="4000" b="1" dirty="0">
              <a:solidFill>
                <a:srgbClr val="00A6EB"/>
              </a:solidFill>
            </a:endParaRPr>
          </a:p>
        </p:txBody>
      </p:sp>
      <p:sp>
        <p:nvSpPr>
          <p:cNvPr id="14620" name="Text Box 284"/>
          <p:cNvSpPr txBox="1">
            <a:spLocks noChangeArrowheads="1"/>
          </p:cNvSpPr>
          <p:nvPr/>
        </p:nvSpPr>
        <p:spPr bwMode="auto">
          <a:xfrm>
            <a:off x="1690688" y="1643063"/>
            <a:ext cx="22179965" cy="236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pPr>
            <a:r>
              <a:rPr lang="en-US" sz="8200" b="1" smtClean="0">
                <a:solidFill>
                  <a:srgbClr val="00A6EB"/>
                </a:solidFill>
              </a:rPr>
              <a:t>Analysis of coupling effect, observed during the February 2011 9mA run at FLASH</a:t>
            </a:r>
            <a:endParaRPr lang="en-US" sz="8000" b="1">
              <a:solidFill>
                <a:srgbClr val="00A6EB"/>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8500050"/>
            <a:ext cx="6830545" cy="131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503" y="38945083"/>
            <a:ext cx="33432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48496" y="39203589"/>
            <a:ext cx="3105830" cy="560553"/>
          </a:xfrm>
          <a:prstGeom prst="rect">
            <a:avLst/>
          </a:prstGeom>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9376" y="7329142"/>
            <a:ext cx="94964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3142" r="7382"/>
          <a:stretch/>
        </p:blipFill>
        <p:spPr bwMode="auto">
          <a:xfrm>
            <a:off x="1893249" y="11921739"/>
            <a:ext cx="3908541" cy="327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D:\ILC\Workshop\2011\simulatedQlvsIbeam-matlab.png"/>
          <p:cNvPicPr>
            <a:picLocks noChangeAspect="1" noChangeArrowheads="1"/>
          </p:cNvPicPr>
          <p:nvPr/>
        </p:nvPicPr>
        <p:blipFill rotWithShape="1">
          <a:blip r:embed="rId8">
            <a:extLst>
              <a:ext uri="{28A0092B-C50C-407E-A947-70E740481C1C}">
                <a14:useLocalDpi xmlns:a14="http://schemas.microsoft.com/office/drawing/2010/main" val="0"/>
              </a:ext>
            </a:extLst>
          </a:blip>
          <a:srcRect l="4129" t="4304" r="7571"/>
          <a:stretch/>
        </p:blipFill>
        <p:spPr bwMode="auto">
          <a:xfrm>
            <a:off x="1893250" y="15191538"/>
            <a:ext cx="4490854" cy="33939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l="5723" t="20180" r="33407" b="9945"/>
          <a:stretch/>
        </p:blipFill>
        <p:spPr bwMode="auto">
          <a:xfrm>
            <a:off x="9077689" y="12492886"/>
            <a:ext cx="8076683" cy="579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 Box 224"/>
          <p:cNvSpPr txBox="1">
            <a:spLocks noChangeArrowheads="1"/>
          </p:cNvSpPr>
          <p:nvPr/>
        </p:nvSpPr>
        <p:spPr bwMode="auto">
          <a:xfrm>
            <a:off x="9169009" y="18246276"/>
            <a:ext cx="64690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smtClean="0"/>
              <a:t>Source: V. </a:t>
            </a:r>
            <a:r>
              <a:rPr lang="en-US" sz="1600" dirty="0" err="1" smtClean="0"/>
              <a:t>Katalev</a:t>
            </a:r>
            <a:r>
              <a:rPr lang="en-US" sz="1600" dirty="0" smtClean="0"/>
              <a:t> : </a:t>
            </a:r>
            <a:r>
              <a:rPr lang="en-US" sz="1600" dirty="0"/>
              <a:t>flash_wg_20100214-1.xls</a:t>
            </a:r>
          </a:p>
        </p:txBody>
      </p:sp>
      <p:sp>
        <p:nvSpPr>
          <p:cNvPr id="4" name="TextBox 3"/>
          <p:cNvSpPr txBox="1"/>
          <p:nvPr/>
        </p:nvSpPr>
        <p:spPr>
          <a:xfrm>
            <a:off x="1962149" y="10852558"/>
            <a:ext cx="6670675" cy="1261884"/>
          </a:xfrm>
          <a:prstGeom prst="rect">
            <a:avLst/>
          </a:prstGeom>
          <a:noFill/>
        </p:spPr>
        <p:txBody>
          <a:bodyPr wrap="square" rtlCol="0">
            <a:spAutoFit/>
          </a:bodyPr>
          <a:lstStyle/>
          <a:p>
            <a:pPr>
              <a:buNone/>
            </a:pPr>
            <a:r>
              <a:rPr lang="en-US" sz="1600" b="1" dirty="0" smtClean="0">
                <a:solidFill>
                  <a:srgbClr val="00A6EB"/>
                </a:solidFill>
              </a:rPr>
              <a:t>Why </a:t>
            </a:r>
            <a:r>
              <a:rPr lang="en-US" sz="1600" b="1" dirty="0">
                <a:solidFill>
                  <a:srgbClr val="00A6EB"/>
                </a:solidFill>
              </a:rPr>
              <a:t>do we care about individual flat gradients</a:t>
            </a:r>
            <a:r>
              <a:rPr lang="en-US" sz="1600" b="1" dirty="0" smtClean="0">
                <a:solidFill>
                  <a:srgbClr val="00A6EB"/>
                </a:solidFill>
              </a:rPr>
              <a:t>?</a:t>
            </a:r>
          </a:p>
          <a:p>
            <a:pPr>
              <a:buNone/>
            </a:pPr>
            <a:endParaRPr lang="en-US" sz="1600" dirty="0">
              <a:solidFill>
                <a:srgbClr val="00A6EB"/>
              </a:solidFill>
            </a:endParaRPr>
          </a:p>
          <a:p>
            <a:pPr>
              <a:buNone/>
            </a:pPr>
            <a:r>
              <a:rPr lang="en-US" sz="1600" dirty="0"/>
              <a:t>“Effect of Cavity Tilt and RF Fluctuations to Transverse Beam Orbit Change in ILC Main Linac</a:t>
            </a:r>
            <a:r>
              <a:rPr lang="en-US" sz="1600" dirty="0" smtClean="0"/>
              <a:t>”,  </a:t>
            </a:r>
            <a:r>
              <a:rPr lang="en-US" sz="1600" dirty="0"/>
              <a:t>K. Kubo, Jan. 2010</a:t>
            </a:r>
          </a:p>
          <a:p>
            <a:endParaRPr lang="en-US" dirty="0"/>
          </a:p>
        </p:txBody>
      </p:sp>
      <p:pic>
        <p:nvPicPr>
          <p:cNvPr id="81" name="Picture 3"/>
          <p:cNvPicPr>
            <a:picLocks noChangeAspect="1" noChangeArrowheads="1"/>
          </p:cNvPicPr>
          <p:nvPr/>
        </p:nvPicPr>
        <p:blipFill>
          <a:blip r:embed="rId10" cstate="print"/>
          <a:srcRect/>
          <a:stretch>
            <a:fillRect/>
          </a:stretch>
        </p:blipFill>
        <p:spPr bwMode="auto">
          <a:xfrm>
            <a:off x="9127230" y="9604144"/>
            <a:ext cx="8991600" cy="2557849"/>
          </a:xfrm>
          <a:prstGeom prst="rect">
            <a:avLst/>
          </a:prstGeom>
          <a:noFill/>
          <a:ln w="9525">
            <a:noFill/>
            <a:miter lim="800000"/>
            <a:headEnd/>
            <a:tailEnd/>
          </a:ln>
        </p:spPr>
      </p:pic>
      <p:sp>
        <p:nvSpPr>
          <p:cNvPr id="6" name="TextBox 5"/>
          <p:cNvSpPr txBox="1"/>
          <p:nvPr/>
        </p:nvSpPr>
        <p:spPr>
          <a:xfrm>
            <a:off x="18786305" y="18078056"/>
            <a:ext cx="6892588" cy="738664"/>
          </a:xfrm>
          <a:prstGeom prst="rect">
            <a:avLst/>
          </a:prstGeom>
          <a:noFill/>
        </p:spPr>
        <p:txBody>
          <a:bodyPr wrap="square" rtlCol="0">
            <a:spAutoFit/>
          </a:bodyPr>
          <a:lstStyle/>
          <a:p>
            <a:pPr>
              <a:buNone/>
            </a:pPr>
            <a:r>
              <a:rPr lang="en-US" sz="1400" dirty="0"/>
              <a:t>“</a:t>
            </a:r>
            <a:r>
              <a:rPr lang="en-US" sz="1400" dirty="0" err="1"/>
              <a:t>PkQl</a:t>
            </a:r>
            <a:r>
              <a:rPr lang="en-US" sz="1400" dirty="0"/>
              <a:t>-like control for ACC6/7 at FLASH</a:t>
            </a:r>
            <a:r>
              <a:rPr lang="en-US" sz="1400" dirty="0" smtClean="0"/>
              <a:t>”, Shin Michizono</a:t>
            </a:r>
            <a:r>
              <a:rPr lang="en-US" sz="1400" dirty="0"/>
              <a:t>,  Sept. 2010</a:t>
            </a:r>
          </a:p>
          <a:p>
            <a:pPr marL="342900" lvl="1" indent="-342900">
              <a:buNone/>
            </a:pPr>
            <a:r>
              <a:rPr lang="en-US" sz="1400" dirty="0"/>
              <a:t>“To flatten the cavity gradient for ACC6/7” </a:t>
            </a:r>
            <a:r>
              <a:rPr lang="en-US" sz="1400" dirty="0" smtClean="0"/>
              <a:t>, Shin </a:t>
            </a:r>
            <a:r>
              <a:rPr lang="en-US" sz="1400" dirty="0"/>
              <a:t>Michizono,  Nov. 2010 </a:t>
            </a:r>
          </a:p>
          <a:p>
            <a:endParaRPr lang="en-US" sz="1400" dirty="0"/>
          </a:p>
        </p:txBody>
      </p:sp>
      <p:pic>
        <p:nvPicPr>
          <p:cNvPr id="99" name="Picture 8"/>
          <p:cNvPicPr>
            <a:picLocks noChangeAspect="1" noChangeArrowheads="1"/>
          </p:cNvPicPr>
          <p:nvPr/>
        </p:nvPicPr>
        <p:blipFill>
          <a:blip r:embed="rId11" cstate="print"/>
          <a:srcRect/>
          <a:stretch>
            <a:fillRect/>
          </a:stretch>
        </p:blipFill>
        <p:spPr bwMode="auto">
          <a:xfrm>
            <a:off x="24570860" y="13949119"/>
            <a:ext cx="3381650" cy="2698419"/>
          </a:xfrm>
          <a:prstGeom prst="rect">
            <a:avLst/>
          </a:prstGeom>
          <a:noFill/>
          <a:ln w="9525">
            <a:noFill/>
            <a:miter lim="800000"/>
            <a:headEnd/>
            <a:tailEnd/>
          </a:ln>
        </p:spPr>
      </p:pic>
      <p:sp>
        <p:nvSpPr>
          <p:cNvPr id="100" name="TextBox 99"/>
          <p:cNvSpPr txBox="1"/>
          <p:nvPr/>
        </p:nvSpPr>
        <p:spPr>
          <a:xfrm>
            <a:off x="24343963" y="13395314"/>
            <a:ext cx="3048000" cy="461665"/>
          </a:xfrm>
          <a:prstGeom prst="rect">
            <a:avLst/>
          </a:prstGeom>
          <a:noFill/>
        </p:spPr>
        <p:txBody>
          <a:bodyPr wrap="square" rtlCol="0">
            <a:spAutoFit/>
          </a:bodyPr>
          <a:lstStyle/>
          <a:p>
            <a:r>
              <a:rPr lang="en-US" dirty="0" smtClean="0">
                <a:solidFill>
                  <a:srgbClr val="00B050"/>
                </a:solidFill>
                <a:sym typeface="Wingdings" pitchFamily="2" charset="2"/>
              </a:rPr>
              <a:t> assumes “perfect” tuning</a:t>
            </a:r>
          </a:p>
          <a:p>
            <a:r>
              <a:rPr lang="en-US" dirty="0" smtClean="0">
                <a:solidFill>
                  <a:srgbClr val="00B050"/>
                </a:solidFill>
                <a:sym typeface="Wingdings" pitchFamily="2" charset="2"/>
              </a:rPr>
              <a:t> s</a:t>
            </a:r>
            <a:r>
              <a:rPr lang="en-US" dirty="0" smtClean="0">
                <a:solidFill>
                  <a:srgbClr val="00B050"/>
                </a:solidFill>
              </a:rPr>
              <a:t>olve for </a:t>
            </a:r>
            <a:r>
              <a:rPr lang="en-US" i="1" dirty="0" err="1" smtClean="0">
                <a:solidFill>
                  <a:srgbClr val="00B050"/>
                </a:solidFill>
                <a:latin typeface="Times New Roman" pitchFamily="18" charset="0"/>
                <a:cs typeface="Times New Roman" pitchFamily="18" charset="0"/>
              </a:rPr>
              <a:t>Q</a:t>
            </a:r>
            <a:r>
              <a:rPr lang="en-US" i="1" baseline="-25000" dirty="0" err="1" smtClean="0">
                <a:solidFill>
                  <a:srgbClr val="00B050"/>
                </a:solidFill>
                <a:latin typeface="Times New Roman" pitchFamily="18" charset="0"/>
                <a:cs typeface="Times New Roman" pitchFamily="18" charset="0"/>
              </a:rPr>
              <a:t>Li</a:t>
            </a:r>
            <a:r>
              <a:rPr lang="en-US" dirty="0" smtClean="0">
                <a:solidFill>
                  <a:srgbClr val="00B050"/>
                </a:solidFill>
              </a:rPr>
              <a:t> when possible</a:t>
            </a:r>
            <a:endParaRPr lang="en-US" dirty="0">
              <a:solidFill>
                <a:srgbClr val="00B050"/>
              </a:solidFill>
            </a:endParaRPr>
          </a:p>
        </p:txBody>
      </p:sp>
      <p:grpSp>
        <p:nvGrpSpPr>
          <p:cNvPr id="101" name="Group 100"/>
          <p:cNvGrpSpPr/>
          <p:nvPr/>
        </p:nvGrpSpPr>
        <p:grpSpPr>
          <a:xfrm>
            <a:off x="19354309" y="14303044"/>
            <a:ext cx="6714744" cy="2111299"/>
            <a:chOff x="609600" y="3200400"/>
            <a:chExt cx="6714744" cy="2111299"/>
          </a:xfrm>
        </p:grpSpPr>
        <p:pic>
          <p:nvPicPr>
            <p:cNvPr id="102" name="Picture 5"/>
            <p:cNvPicPr>
              <a:picLocks noChangeAspect="1" noChangeArrowheads="1"/>
            </p:cNvPicPr>
            <p:nvPr/>
          </p:nvPicPr>
          <p:blipFill>
            <a:blip r:embed="rId12" cstate="print"/>
            <a:srcRect l="38462" t="48284" r="50000" b="24892"/>
            <a:stretch>
              <a:fillRect/>
            </a:stretch>
          </p:blipFill>
          <p:spPr bwMode="auto">
            <a:xfrm>
              <a:off x="609600" y="3200400"/>
              <a:ext cx="457200" cy="381000"/>
            </a:xfrm>
            <a:prstGeom prst="rect">
              <a:avLst/>
            </a:prstGeom>
            <a:noFill/>
            <a:ln w="9525">
              <a:noFill/>
              <a:miter lim="800000"/>
              <a:headEnd/>
              <a:tailEnd/>
            </a:ln>
          </p:spPr>
        </p:pic>
        <p:pic>
          <p:nvPicPr>
            <p:cNvPr id="103" name="Picture 5"/>
            <p:cNvPicPr>
              <a:picLocks noChangeAspect="1" noChangeArrowheads="1"/>
            </p:cNvPicPr>
            <p:nvPr/>
          </p:nvPicPr>
          <p:blipFill>
            <a:blip r:embed="rId12" cstate="print"/>
            <a:srcRect l="92308" t="53649" b="30256"/>
            <a:stretch>
              <a:fillRect/>
            </a:stretch>
          </p:blipFill>
          <p:spPr bwMode="auto">
            <a:xfrm>
              <a:off x="627888" y="4806696"/>
              <a:ext cx="304800" cy="228600"/>
            </a:xfrm>
            <a:prstGeom prst="rect">
              <a:avLst/>
            </a:prstGeom>
            <a:noFill/>
            <a:ln w="9525">
              <a:noFill/>
              <a:miter lim="800000"/>
              <a:headEnd/>
              <a:tailEnd/>
            </a:ln>
          </p:spPr>
        </p:pic>
        <p:pic>
          <p:nvPicPr>
            <p:cNvPr id="104" name="Picture 5"/>
            <p:cNvPicPr>
              <a:picLocks noChangeAspect="1" noChangeArrowheads="1"/>
            </p:cNvPicPr>
            <p:nvPr/>
          </p:nvPicPr>
          <p:blipFill>
            <a:blip r:embed="rId12" cstate="print"/>
            <a:srcRect l="61539" t="26824" r="30769" b="46351"/>
            <a:stretch>
              <a:fillRect/>
            </a:stretch>
          </p:blipFill>
          <p:spPr bwMode="auto">
            <a:xfrm>
              <a:off x="637032" y="4038600"/>
              <a:ext cx="304800" cy="381000"/>
            </a:xfrm>
            <a:prstGeom prst="rect">
              <a:avLst/>
            </a:prstGeom>
            <a:noFill/>
            <a:ln w="9525">
              <a:noFill/>
              <a:miter lim="800000"/>
              <a:headEnd/>
              <a:tailEnd/>
            </a:ln>
          </p:spPr>
        </p:pic>
        <p:pic>
          <p:nvPicPr>
            <p:cNvPr id="105" name="Picture 5"/>
            <p:cNvPicPr>
              <a:picLocks noChangeAspect="1" noChangeArrowheads="1"/>
            </p:cNvPicPr>
            <p:nvPr/>
          </p:nvPicPr>
          <p:blipFill>
            <a:blip r:embed="rId12" cstate="print"/>
            <a:srcRect l="55769" t="64379" r="32692" b="8797"/>
            <a:stretch>
              <a:fillRect/>
            </a:stretch>
          </p:blipFill>
          <p:spPr bwMode="auto">
            <a:xfrm>
              <a:off x="609600" y="3657600"/>
              <a:ext cx="457200" cy="381000"/>
            </a:xfrm>
            <a:prstGeom prst="rect">
              <a:avLst/>
            </a:prstGeom>
            <a:noFill/>
            <a:ln w="9525">
              <a:noFill/>
              <a:miter lim="800000"/>
              <a:headEnd/>
              <a:tailEnd/>
            </a:ln>
          </p:spPr>
        </p:pic>
        <p:pic>
          <p:nvPicPr>
            <p:cNvPr id="106" name="Picture 6"/>
            <p:cNvPicPr>
              <a:picLocks noChangeAspect="1" noChangeArrowheads="1"/>
            </p:cNvPicPr>
            <p:nvPr/>
          </p:nvPicPr>
          <p:blipFill>
            <a:blip r:embed="rId13" cstate="print"/>
            <a:srcRect/>
            <a:stretch>
              <a:fillRect/>
            </a:stretch>
          </p:blipFill>
          <p:spPr bwMode="auto">
            <a:xfrm>
              <a:off x="664464" y="4459224"/>
              <a:ext cx="228600" cy="228600"/>
            </a:xfrm>
            <a:prstGeom prst="rect">
              <a:avLst/>
            </a:prstGeom>
            <a:noFill/>
            <a:ln w="9525">
              <a:noFill/>
              <a:miter lim="800000"/>
              <a:headEnd/>
              <a:tailEnd/>
            </a:ln>
          </p:spPr>
        </p:pic>
        <p:sp>
          <p:nvSpPr>
            <p:cNvPr id="107" name="TextBox 106"/>
            <p:cNvSpPr txBox="1"/>
            <p:nvPr/>
          </p:nvSpPr>
          <p:spPr>
            <a:xfrm>
              <a:off x="1295400" y="3246120"/>
              <a:ext cx="1981200" cy="338554"/>
            </a:xfrm>
            <a:prstGeom prst="rect">
              <a:avLst/>
            </a:prstGeom>
            <a:noFill/>
          </p:spPr>
          <p:txBody>
            <a:bodyPr wrap="square" rtlCol="0">
              <a:spAutoFit/>
            </a:bodyPr>
            <a:lstStyle/>
            <a:p>
              <a:r>
                <a:rPr lang="en-US" sz="1600" dirty="0" smtClean="0">
                  <a:latin typeface="Arial" pitchFamily="34" charset="0"/>
                  <a:cs typeface="Arial" pitchFamily="34" charset="0"/>
                </a:rPr>
                <a:t>cavity </a:t>
              </a:r>
              <a:r>
                <a:rPr lang="en-US" sz="1600" i="1" dirty="0" smtClean="0">
                  <a:latin typeface="Arial" pitchFamily="34" charset="0"/>
                  <a:cs typeface="Arial" pitchFamily="34" charset="0"/>
                </a:rPr>
                <a:t>i</a:t>
              </a:r>
              <a:r>
                <a:rPr lang="en-US" sz="1600" dirty="0" smtClean="0">
                  <a:latin typeface="Arial" pitchFamily="34" charset="0"/>
                  <a:cs typeface="Arial" pitchFamily="34" charset="0"/>
                </a:rPr>
                <a:t> loaded Q</a:t>
              </a:r>
              <a:endParaRPr lang="en-US" sz="1600" dirty="0">
                <a:latin typeface="Arial" pitchFamily="34" charset="0"/>
                <a:cs typeface="Arial" pitchFamily="34" charset="0"/>
              </a:endParaRPr>
            </a:p>
          </p:txBody>
        </p:sp>
        <p:sp>
          <p:nvSpPr>
            <p:cNvPr id="108" name="TextBox 107"/>
            <p:cNvSpPr txBox="1"/>
            <p:nvPr/>
          </p:nvSpPr>
          <p:spPr>
            <a:xfrm>
              <a:off x="1295400" y="3627120"/>
              <a:ext cx="4572000" cy="338554"/>
            </a:xfrm>
            <a:prstGeom prst="rect">
              <a:avLst/>
            </a:prstGeom>
            <a:noFill/>
          </p:spPr>
          <p:txBody>
            <a:bodyPr wrap="square" rtlCol="0">
              <a:spAutoFit/>
            </a:bodyPr>
            <a:lstStyle/>
            <a:p>
              <a:r>
                <a:rPr lang="en-US" sz="1600" smtClean="0">
                  <a:latin typeface="Arial" pitchFamily="34" charset="0"/>
                  <a:cs typeface="Arial" pitchFamily="34" charset="0"/>
                </a:rPr>
                <a:t>cavity </a:t>
              </a:r>
              <a:r>
                <a:rPr lang="en-US" sz="1600" i="1" smtClean="0">
                  <a:latin typeface="Arial" pitchFamily="34" charset="0"/>
                  <a:cs typeface="Arial" pitchFamily="34" charset="0"/>
                </a:rPr>
                <a:t>i</a:t>
              </a:r>
              <a:r>
                <a:rPr lang="en-US" sz="1600" smtClean="0">
                  <a:latin typeface="Arial" pitchFamily="34" charset="0"/>
                  <a:cs typeface="Arial" pitchFamily="34" charset="0"/>
                </a:rPr>
                <a:t> forward power during fill time [W]</a:t>
              </a:r>
              <a:endParaRPr lang="en-US" sz="1600">
                <a:latin typeface="Arial" pitchFamily="34" charset="0"/>
                <a:cs typeface="Arial" pitchFamily="34" charset="0"/>
              </a:endParaRPr>
            </a:p>
          </p:txBody>
        </p:sp>
        <p:sp>
          <p:nvSpPr>
            <p:cNvPr id="109" name="TextBox 108"/>
            <p:cNvSpPr txBox="1"/>
            <p:nvPr/>
          </p:nvSpPr>
          <p:spPr>
            <a:xfrm>
              <a:off x="1295400" y="4026408"/>
              <a:ext cx="4572000" cy="338554"/>
            </a:xfrm>
            <a:prstGeom prst="rect">
              <a:avLst/>
            </a:prstGeom>
            <a:noFill/>
          </p:spPr>
          <p:txBody>
            <a:bodyPr wrap="square" rtlCol="0">
              <a:spAutoFit/>
            </a:bodyPr>
            <a:lstStyle/>
            <a:p>
              <a:r>
                <a:rPr lang="en-US" sz="1600" smtClean="0"/>
                <a:t>DC beam current [A]</a:t>
              </a:r>
            </a:p>
          </p:txBody>
        </p:sp>
        <p:sp>
          <p:nvSpPr>
            <p:cNvPr id="110" name="TextBox 109"/>
            <p:cNvSpPr txBox="1"/>
            <p:nvPr/>
          </p:nvSpPr>
          <p:spPr>
            <a:xfrm>
              <a:off x="1313688" y="4376404"/>
              <a:ext cx="4572000" cy="338554"/>
            </a:xfrm>
            <a:prstGeom prst="rect">
              <a:avLst/>
            </a:prstGeom>
            <a:noFill/>
          </p:spPr>
          <p:txBody>
            <a:bodyPr wrap="square" rtlCol="0">
              <a:spAutoFit/>
            </a:bodyPr>
            <a:lstStyle/>
            <a:p>
              <a:r>
                <a:rPr lang="en-US" sz="1600" dirty="0" smtClean="0"/>
                <a:t>fill time (</a:t>
              </a:r>
              <a:r>
                <a:rPr lang="en-US" sz="1600" dirty="0" smtClean="0">
                  <a:sym typeface="Symbol"/>
                </a:rPr>
                <a:t></a:t>
              </a:r>
              <a:r>
                <a:rPr lang="en-US" sz="1600" dirty="0" smtClean="0"/>
                <a:t> beam arrival time) [s]</a:t>
              </a:r>
            </a:p>
          </p:txBody>
        </p:sp>
        <p:sp>
          <p:nvSpPr>
            <p:cNvPr id="111" name="TextBox 110"/>
            <p:cNvSpPr txBox="1"/>
            <p:nvPr/>
          </p:nvSpPr>
          <p:spPr>
            <a:xfrm>
              <a:off x="1304544" y="4726924"/>
              <a:ext cx="6019800" cy="584775"/>
            </a:xfrm>
            <a:prstGeom prst="rect">
              <a:avLst/>
            </a:prstGeom>
            <a:noFill/>
          </p:spPr>
          <p:txBody>
            <a:bodyPr wrap="square" rtlCol="0">
              <a:spAutoFit/>
            </a:bodyPr>
            <a:lstStyle/>
            <a:p>
              <a:r>
                <a:rPr lang="en-US" sz="1600" smtClean="0"/>
                <a:t>fill time to flat top voltage ratio </a:t>
              </a:r>
              <a:br>
                <a:rPr lang="en-US" sz="1600" smtClean="0"/>
              </a:br>
              <a:r>
                <a:rPr lang="en-US" sz="1600" smtClean="0"/>
                <a:t>(including beam compensation)</a:t>
              </a:r>
            </a:p>
          </p:txBody>
        </p:sp>
      </p:grpSp>
      <p:grpSp>
        <p:nvGrpSpPr>
          <p:cNvPr id="112" name="Group 111"/>
          <p:cNvGrpSpPr/>
          <p:nvPr/>
        </p:nvGrpSpPr>
        <p:grpSpPr>
          <a:xfrm>
            <a:off x="20383465" y="13045960"/>
            <a:ext cx="3604154" cy="1183442"/>
            <a:chOff x="304800" y="2133600"/>
            <a:chExt cx="4114800" cy="1524000"/>
          </a:xfrm>
        </p:grpSpPr>
        <p:sp>
          <p:nvSpPr>
            <p:cNvPr id="113" name="Rectangle 112"/>
            <p:cNvSpPr/>
            <p:nvPr/>
          </p:nvSpPr>
          <p:spPr>
            <a:xfrm>
              <a:off x="304800" y="2133600"/>
              <a:ext cx="4114800" cy="15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9"/>
            <p:cNvPicPr>
              <a:picLocks noChangeAspect="1" noChangeArrowheads="1"/>
            </p:cNvPicPr>
            <p:nvPr/>
          </p:nvPicPr>
          <p:blipFill>
            <a:blip r:embed="rId14" cstate="print"/>
            <a:srcRect/>
            <a:stretch>
              <a:fillRect/>
            </a:stretch>
          </p:blipFill>
          <p:spPr bwMode="auto">
            <a:xfrm>
              <a:off x="447675" y="2193941"/>
              <a:ext cx="3914775" cy="1414891"/>
            </a:xfrm>
            <a:prstGeom prst="rect">
              <a:avLst/>
            </a:prstGeom>
            <a:noFill/>
            <a:ln w="9525">
              <a:noFill/>
              <a:miter lim="800000"/>
              <a:headEnd/>
              <a:tailEnd/>
            </a:ln>
          </p:spPr>
        </p:pic>
      </p:grpSp>
      <p:sp>
        <p:nvSpPr>
          <p:cNvPr id="115" name="Rectangle 114"/>
          <p:cNvSpPr/>
          <p:nvPr/>
        </p:nvSpPr>
        <p:spPr>
          <a:xfrm>
            <a:off x="18616970" y="17490744"/>
            <a:ext cx="9271739" cy="754053"/>
          </a:xfrm>
          <a:prstGeom prst="rect">
            <a:avLst/>
          </a:prstGeom>
        </p:spPr>
        <p:txBody>
          <a:bodyPr wrap="square">
            <a:spAutoFit/>
          </a:bodyPr>
          <a:lstStyle/>
          <a:p>
            <a:pPr marL="342900" lvl="1" indent="-342900"/>
            <a:r>
              <a:rPr lang="en-US" sz="1800" dirty="0" smtClean="0"/>
              <a:t>*</a:t>
            </a:r>
            <a:r>
              <a:rPr lang="en-US" sz="1400" dirty="0" smtClean="0"/>
              <a:t> “Note on solving QL for flat gradients at FLASH ACC6 and ACC7”, J. Branlard, Feb 2011, FNAL Beams-doc-3796</a:t>
            </a:r>
          </a:p>
          <a:p>
            <a:pPr marL="342900" lvl="1" indent="-342900"/>
            <a:r>
              <a:rPr lang="en-US" sz="1400" dirty="0" smtClean="0"/>
              <a:t>    “Analytical solution to the cavity tilt problem.docx”, G. </a:t>
            </a:r>
            <a:r>
              <a:rPr lang="en-US" sz="1400" dirty="0" err="1" smtClean="0"/>
              <a:t>Cancelo</a:t>
            </a:r>
            <a:r>
              <a:rPr lang="en-US" sz="1400" dirty="0" smtClean="0"/>
              <a:t>, Feb 2011</a:t>
            </a:r>
          </a:p>
          <a:p>
            <a:pPr marL="342900" lvl="1" indent="-342900"/>
            <a:endParaRPr lang="en-US" sz="1100" dirty="0"/>
          </a:p>
        </p:txBody>
      </p:sp>
      <p:grpSp>
        <p:nvGrpSpPr>
          <p:cNvPr id="14567" name="Group 14566"/>
          <p:cNvGrpSpPr/>
          <p:nvPr/>
        </p:nvGrpSpPr>
        <p:grpSpPr>
          <a:xfrm>
            <a:off x="18298658" y="7925316"/>
            <a:ext cx="9990299" cy="5411897"/>
            <a:chOff x="18364375" y="7122384"/>
            <a:chExt cx="9990299" cy="5411897"/>
          </a:xfrm>
        </p:grpSpPr>
        <p:sp>
          <p:nvSpPr>
            <p:cNvPr id="14597" name="Text Box 261"/>
            <p:cNvSpPr txBox="1">
              <a:spLocks noChangeArrowheads="1"/>
            </p:cNvSpPr>
            <p:nvPr/>
          </p:nvSpPr>
          <p:spPr bwMode="auto">
            <a:xfrm>
              <a:off x="18781588" y="11117021"/>
              <a:ext cx="95245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600" dirty="0" smtClean="0">
                  <a:solidFill>
                    <a:srgbClr val="000000"/>
                  </a:solidFill>
                  <a:cs typeface="Times New Roman" pitchFamily="18" charset="0"/>
                </a:rPr>
                <a:t>Simulation and experimental validation of ACC6 and ACC7 cryomodules at FLASH under now beam (left) and under 3mA beam loading (right). Although the vector sum is kept flat, individual cavity gradients above (below) show a positive (negative) tilt, as seen on the left. On the right, the same cavities after </a:t>
              </a:r>
              <a:r>
                <a:rPr lang="en-US" sz="1600" i="1" dirty="0" smtClean="0">
                  <a:solidFill>
                    <a:srgbClr val="000000"/>
                  </a:solidFill>
                  <a:cs typeface="Times New Roman" pitchFamily="18" charset="0"/>
                </a:rPr>
                <a:t>Q</a:t>
              </a:r>
              <a:r>
                <a:rPr lang="en-US" sz="1600" i="1" baseline="-25000" dirty="0" smtClean="0">
                  <a:solidFill>
                    <a:srgbClr val="000000"/>
                  </a:solidFill>
                  <a:cs typeface="Times New Roman" pitchFamily="18" charset="0"/>
                </a:rPr>
                <a:t>L</a:t>
              </a:r>
              <a:r>
                <a:rPr lang="en-US" sz="1600" dirty="0" smtClean="0">
                  <a:solidFill>
                    <a:srgbClr val="000000"/>
                  </a:solidFill>
                  <a:cs typeface="Times New Roman" pitchFamily="18" charset="0"/>
                </a:rPr>
                <a:t> change are flat during beam. </a:t>
              </a:r>
              <a:endParaRPr lang="en-US" sz="1600" dirty="0">
                <a:solidFill>
                  <a:srgbClr val="000000"/>
                </a:solidFill>
                <a:cs typeface="Times New Roman" pitchFamily="18" charset="0"/>
              </a:endParaRPr>
            </a:p>
          </p:txBody>
        </p:sp>
        <p:pic>
          <p:nvPicPr>
            <p:cNvPr id="90" name="Picture 89" descr="DAQ_SIM_beam1.5mA_Qlcorrection.png"/>
            <p:cNvPicPr>
              <a:picLocks noChangeAspect="1"/>
            </p:cNvPicPr>
            <p:nvPr/>
          </p:nvPicPr>
          <p:blipFill>
            <a:blip r:embed="rId15" cstate="print"/>
            <a:stretch>
              <a:fillRect/>
            </a:stretch>
          </p:blipFill>
          <p:spPr>
            <a:xfrm>
              <a:off x="23021340" y="7122384"/>
              <a:ext cx="5333334" cy="4000000"/>
            </a:xfrm>
            <a:prstGeom prst="rect">
              <a:avLst/>
            </a:prstGeom>
          </p:spPr>
        </p:pic>
        <p:pic>
          <p:nvPicPr>
            <p:cNvPr id="92" name="Content Placeholder 3" descr="DAQ_SIM_beam4.5mA_noQlcorrection.png"/>
            <p:cNvPicPr>
              <a:picLocks noChangeAspect="1"/>
            </p:cNvPicPr>
            <p:nvPr/>
          </p:nvPicPr>
          <p:blipFill>
            <a:blip r:embed="rId16" cstate="print"/>
            <a:stretch>
              <a:fillRect/>
            </a:stretch>
          </p:blipFill>
          <p:spPr>
            <a:xfrm>
              <a:off x="18364375" y="7129721"/>
              <a:ext cx="5333334" cy="4000000"/>
            </a:xfrm>
            <a:prstGeom prst="rect">
              <a:avLst/>
            </a:prstGeom>
          </p:spPr>
        </p:pic>
        <p:sp>
          <p:nvSpPr>
            <p:cNvPr id="93" name="TextBox 92"/>
            <p:cNvSpPr txBox="1"/>
            <p:nvPr/>
          </p:nvSpPr>
          <p:spPr>
            <a:xfrm>
              <a:off x="24799801" y="9681043"/>
              <a:ext cx="1828800" cy="276999"/>
            </a:xfrm>
            <a:prstGeom prst="rect">
              <a:avLst/>
            </a:prstGeom>
            <a:noFill/>
          </p:spPr>
          <p:txBody>
            <a:bodyPr wrap="square" rtlCol="0">
              <a:spAutoFit/>
            </a:bodyPr>
            <a:lstStyle/>
            <a:p>
              <a:r>
                <a:rPr lang="en-US" smtClean="0">
                  <a:solidFill>
                    <a:srgbClr val="92D050"/>
                  </a:solidFill>
                </a:rPr>
                <a:t>FLASH DAQ data</a:t>
              </a:r>
              <a:endParaRPr lang="en-US">
                <a:solidFill>
                  <a:srgbClr val="92D050"/>
                </a:solidFill>
              </a:endParaRPr>
            </a:p>
          </p:txBody>
        </p:sp>
        <p:sp>
          <p:nvSpPr>
            <p:cNvPr id="94" name="TextBox 93"/>
            <p:cNvSpPr txBox="1"/>
            <p:nvPr/>
          </p:nvSpPr>
          <p:spPr>
            <a:xfrm>
              <a:off x="24799801" y="10062043"/>
              <a:ext cx="1828800" cy="276999"/>
            </a:xfrm>
            <a:prstGeom prst="rect">
              <a:avLst/>
            </a:prstGeom>
            <a:noFill/>
          </p:spPr>
          <p:txBody>
            <a:bodyPr wrap="square" rtlCol="0">
              <a:spAutoFit/>
            </a:bodyPr>
            <a:lstStyle/>
            <a:p>
              <a:r>
                <a:rPr lang="en-US" smtClean="0">
                  <a:solidFill>
                    <a:srgbClr val="0000FF"/>
                  </a:solidFill>
                </a:rPr>
                <a:t>simulated data</a:t>
              </a:r>
              <a:endParaRPr lang="en-US">
                <a:solidFill>
                  <a:srgbClr val="0000FF"/>
                </a:solidFill>
              </a:endParaRPr>
            </a:p>
          </p:txBody>
        </p:sp>
        <p:sp>
          <p:nvSpPr>
            <p:cNvPr id="95" name="TextBox 94"/>
            <p:cNvSpPr txBox="1"/>
            <p:nvPr/>
          </p:nvSpPr>
          <p:spPr>
            <a:xfrm>
              <a:off x="24799801" y="10443043"/>
              <a:ext cx="1828800" cy="276999"/>
            </a:xfrm>
            <a:prstGeom prst="rect">
              <a:avLst/>
            </a:prstGeom>
            <a:noFill/>
          </p:spPr>
          <p:txBody>
            <a:bodyPr wrap="square" rtlCol="0">
              <a:spAutoFit/>
            </a:bodyPr>
            <a:lstStyle/>
            <a:p>
              <a:r>
                <a:rPr lang="en-US" smtClean="0"/>
                <a:t>vector sum</a:t>
              </a:r>
              <a:endParaRPr lang="en-US"/>
            </a:p>
          </p:txBody>
        </p:sp>
        <p:sp>
          <p:nvSpPr>
            <p:cNvPr id="96" name="TextBox 95"/>
            <p:cNvSpPr txBox="1"/>
            <p:nvPr/>
          </p:nvSpPr>
          <p:spPr>
            <a:xfrm>
              <a:off x="20319536" y="9637109"/>
              <a:ext cx="1828800" cy="276999"/>
            </a:xfrm>
            <a:prstGeom prst="rect">
              <a:avLst/>
            </a:prstGeom>
            <a:noFill/>
          </p:spPr>
          <p:txBody>
            <a:bodyPr wrap="square" rtlCol="0">
              <a:spAutoFit/>
            </a:bodyPr>
            <a:lstStyle/>
            <a:p>
              <a:r>
                <a:rPr lang="en-US" smtClean="0">
                  <a:solidFill>
                    <a:srgbClr val="92D050"/>
                  </a:solidFill>
                </a:rPr>
                <a:t>FLASH DAQ data</a:t>
              </a:r>
              <a:endParaRPr lang="en-US">
                <a:solidFill>
                  <a:srgbClr val="92D050"/>
                </a:solidFill>
              </a:endParaRPr>
            </a:p>
          </p:txBody>
        </p:sp>
        <p:sp>
          <p:nvSpPr>
            <p:cNvPr id="97" name="TextBox 96"/>
            <p:cNvSpPr txBox="1"/>
            <p:nvPr/>
          </p:nvSpPr>
          <p:spPr>
            <a:xfrm>
              <a:off x="20319536" y="10018109"/>
              <a:ext cx="1828800" cy="276999"/>
            </a:xfrm>
            <a:prstGeom prst="rect">
              <a:avLst/>
            </a:prstGeom>
            <a:noFill/>
          </p:spPr>
          <p:txBody>
            <a:bodyPr wrap="square" rtlCol="0">
              <a:spAutoFit/>
            </a:bodyPr>
            <a:lstStyle/>
            <a:p>
              <a:r>
                <a:rPr lang="en-US" smtClean="0">
                  <a:solidFill>
                    <a:srgbClr val="0000FF"/>
                  </a:solidFill>
                </a:rPr>
                <a:t>simulated data</a:t>
              </a:r>
              <a:endParaRPr lang="en-US">
                <a:solidFill>
                  <a:srgbClr val="0000FF"/>
                </a:solidFill>
              </a:endParaRPr>
            </a:p>
          </p:txBody>
        </p:sp>
        <p:sp>
          <p:nvSpPr>
            <p:cNvPr id="98" name="TextBox 97"/>
            <p:cNvSpPr txBox="1"/>
            <p:nvPr/>
          </p:nvSpPr>
          <p:spPr>
            <a:xfrm>
              <a:off x="20319536" y="10399109"/>
              <a:ext cx="1828800" cy="276999"/>
            </a:xfrm>
            <a:prstGeom prst="rect">
              <a:avLst/>
            </a:prstGeom>
            <a:noFill/>
          </p:spPr>
          <p:txBody>
            <a:bodyPr wrap="square" rtlCol="0">
              <a:spAutoFit/>
            </a:bodyPr>
            <a:lstStyle/>
            <a:p>
              <a:r>
                <a:rPr lang="en-US" smtClean="0"/>
                <a:t>vector sum</a:t>
              </a:r>
              <a:endParaRPr lang="en-US"/>
            </a:p>
          </p:txBody>
        </p:sp>
        <p:sp>
          <p:nvSpPr>
            <p:cNvPr id="116" name="TextBox 115"/>
            <p:cNvSpPr txBox="1"/>
            <p:nvPr/>
          </p:nvSpPr>
          <p:spPr>
            <a:xfrm>
              <a:off x="24063328" y="12195727"/>
              <a:ext cx="533400" cy="338554"/>
            </a:xfrm>
            <a:prstGeom prst="rect">
              <a:avLst/>
            </a:prstGeom>
            <a:noFill/>
          </p:spPr>
          <p:txBody>
            <a:bodyPr wrap="square" rtlCol="0">
              <a:spAutoFit/>
            </a:bodyPr>
            <a:lstStyle/>
            <a:p>
              <a:r>
                <a:rPr lang="en-US" sz="1600" dirty="0" smtClean="0"/>
                <a:t>*</a:t>
              </a:r>
              <a:endParaRPr lang="en-US" sz="1600" dirty="0"/>
            </a:p>
          </p:txBody>
        </p:sp>
      </p:grpSp>
      <p:sp>
        <p:nvSpPr>
          <p:cNvPr id="118" name="Line 216"/>
          <p:cNvSpPr>
            <a:spLocks noChangeShapeType="1"/>
          </p:cNvSpPr>
          <p:nvPr/>
        </p:nvSpPr>
        <p:spPr bwMode="auto">
          <a:xfrm flipH="1">
            <a:off x="18502461" y="6217312"/>
            <a:ext cx="0" cy="124028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216"/>
          <p:cNvSpPr>
            <a:spLocks noChangeShapeType="1"/>
          </p:cNvSpPr>
          <p:nvPr/>
        </p:nvSpPr>
        <p:spPr bwMode="auto">
          <a:xfrm flipH="1">
            <a:off x="8831216" y="6205274"/>
            <a:ext cx="4429" cy="124179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l="5102" r="8231" b="36541"/>
          <a:stretch/>
        </p:blipFill>
        <p:spPr>
          <a:xfrm>
            <a:off x="2076450" y="20884244"/>
            <a:ext cx="6736081" cy="5749846"/>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7371" t="4403" r="7318" b="5381"/>
          <a:stretch/>
        </p:blipFill>
        <p:spPr>
          <a:xfrm>
            <a:off x="8997236" y="28752800"/>
            <a:ext cx="6630608" cy="8174395"/>
          </a:xfrm>
          <a:prstGeom prst="rect">
            <a:avLst/>
          </a:prstGeom>
        </p:spPr>
      </p:pic>
      <p:sp>
        <p:nvSpPr>
          <p:cNvPr id="70" name="Text Box 224"/>
          <p:cNvSpPr txBox="1">
            <a:spLocks noChangeArrowheads="1"/>
          </p:cNvSpPr>
          <p:nvPr/>
        </p:nvSpPr>
        <p:spPr bwMode="auto">
          <a:xfrm>
            <a:off x="2084649" y="19538508"/>
            <a:ext cx="67169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rgbClr val="00A6EB"/>
                </a:solidFill>
              </a:rPr>
              <a:t>During QL scans: </a:t>
            </a:r>
          </a:p>
          <a:p>
            <a:r>
              <a:rPr lang="en-US" sz="1600" dirty="0" smtClean="0"/>
              <a:t>The motors changing the loaded Q’s are exercised to measure the </a:t>
            </a:r>
            <a:r>
              <a:rPr lang="en-US" sz="1600" i="1" dirty="0" smtClean="0"/>
              <a:t>Q</a:t>
            </a:r>
            <a:r>
              <a:rPr lang="en-US" sz="1600" i="1" baseline="-25000" dirty="0" smtClean="0"/>
              <a:t>L</a:t>
            </a:r>
            <a:r>
              <a:rPr lang="en-US" sz="1600" dirty="0" smtClean="0"/>
              <a:t> tuning range of each cavity.</a:t>
            </a:r>
          </a:p>
          <a:p>
            <a:endParaRPr lang="en-US" sz="1600" dirty="0" smtClean="0"/>
          </a:p>
          <a:p>
            <a:r>
              <a:rPr lang="en-US" sz="1600" dirty="0" smtClean="0"/>
              <a:t>It appears that the measured detuning is affected by the </a:t>
            </a:r>
            <a:r>
              <a:rPr lang="en-US" sz="1600" i="1" dirty="0" smtClean="0"/>
              <a:t>Q</a:t>
            </a:r>
            <a:r>
              <a:rPr lang="en-US" sz="1600" i="1" baseline="-25000" dirty="0" smtClean="0"/>
              <a:t>L</a:t>
            </a:r>
            <a:r>
              <a:rPr lang="en-US" sz="1600" dirty="0" smtClean="0"/>
              <a:t> scan.</a:t>
            </a:r>
            <a:endParaRPr lang="en-US" sz="1600" dirty="0"/>
          </a:p>
        </p:txBody>
      </p:sp>
      <p:sp>
        <p:nvSpPr>
          <p:cNvPr id="71" name="TextBox 70"/>
          <p:cNvSpPr txBox="1"/>
          <p:nvPr/>
        </p:nvSpPr>
        <p:spPr>
          <a:xfrm>
            <a:off x="2057401" y="26707507"/>
            <a:ext cx="6808470" cy="338554"/>
          </a:xfrm>
          <a:prstGeom prst="rect">
            <a:avLst/>
          </a:prstGeom>
          <a:noFill/>
        </p:spPr>
        <p:txBody>
          <a:bodyPr wrap="square" rtlCol="0">
            <a:spAutoFit/>
          </a:bodyPr>
          <a:lstStyle/>
          <a:p>
            <a:r>
              <a:rPr lang="en-US" sz="1600" i="1" smtClean="0"/>
              <a:t>Q</a:t>
            </a:r>
            <a:r>
              <a:rPr lang="en-US" sz="1600" i="1" baseline="-25000" smtClean="0"/>
              <a:t>L</a:t>
            </a:r>
            <a:r>
              <a:rPr lang="en-US" sz="1600" smtClean="0"/>
              <a:t> changes (top plot) induce a detuning measurement change (bottom)</a:t>
            </a:r>
            <a:endParaRPr lang="en-US" sz="1600"/>
          </a:p>
        </p:txBody>
      </p:sp>
      <p:sp>
        <p:nvSpPr>
          <p:cNvPr id="76" name="TextBox 75"/>
          <p:cNvSpPr txBox="1"/>
          <p:nvPr/>
        </p:nvSpPr>
        <p:spPr>
          <a:xfrm>
            <a:off x="18888304" y="16649376"/>
            <a:ext cx="9377470" cy="1015663"/>
          </a:xfrm>
          <a:prstGeom prst="rect">
            <a:avLst/>
          </a:prstGeom>
          <a:noFill/>
        </p:spPr>
        <p:txBody>
          <a:bodyPr wrap="square" rtlCol="0">
            <a:spAutoFit/>
          </a:bodyPr>
          <a:lstStyle/>
          <a:p>
            <a:r>
              <a:rPr lang="en-US" sz="1600" dirty="0" smtClean="0"/>
              <a:t>Full results are reported in “</a:t>
            </a:r>
            <a:r>
              <a:rPr lang="en-US" sz="1600" dirty="0">
                <a:effectLst>
                  <a:outerShdw blurRad="38100" dist="38100" dir="2700000" algn="tl">
                    <a:srgbClr val="000000">
                      <a:alpha val="43137"/>
                    </a:srgbClr>
                  </a:outerShdw>
                </a:effectLst>
              </a:rPr>
              <a:t>Results from 9mA studies on achieving flat gradients with beam </a:t>
            </a:r>
            <a:r>
              <a:rPr lang="en-US" sz="1600" dirty="0" smtClean="0">
                <a:effectLst>
                  <a:outerShdw blurRad="38100" dist="38100" dir="2700000" algn="tl">
                    <a:srgbClr val="000000">
                      <a:alpha val="43137"/>
                    </a:srgbClr>
                  </a:outerShdw>
                </a:effectLst>
              </a:rPr>
              <a:t>loading” - </a:t>
            </a:r>
            <a:r>
              <a:rPr lang="en-US" sz="1600" i="1" dirty="0"/>
              <a:t>P</a:t>
            </a:r>
            <a:r>
              <a:rPr lang="en-US" sz="1600" i="1" baseline="-25000" dirty="0"/>
              <a:t>K </a:t>
            </a:r>
            <a:r>
              <a:rPr lang="en-US" sz="1600" i="1" dirty="0"/>
              <a:t>|Q</a:t>
            </a:r>
            <a:r>
              <a:rPr lang="en-US" sz="1600" i="1" baseline="-25000" dirty="0"/>
              <a:t>L</a:t>
            </a:r>
            <a:r>
              <a:rPr lang="en-US" sz="1600" dirty="0"/>
              <a:t>  studies at </a:t>
            </a:r>
            <a:r>
              <a:rPr lang="en-US" sz="1600" dirty="0" smtClean="0"/>
              <a:t>FLASH during </a:t>
            </a:r>
            <a:r>
              <a:rPr lang="en-US" sz="1600" dirty="0"/>
              <a:t>the Feb. 2011 test in </a:t>
            </a:r>
            <a:r>
              <a:rPr lang="en-US" sz="1600" dirty="0" smtClean="0"/>
              <a:t>DESY, </a:t>
            </a:r>
            <a:r>
              <a:rPr lang="en-US" sz="1600" dirty="0" err="1" smtClean="0"/>
              <a:t>J.Branlard</a:t>
            </a:r>
            <a:r>
              <a:rPr lang="en-US" sz="1600" dirty="0" smtClean="0"/>
              <a:t>, </a:t>
            </a:r>
            <a:r>
              <a:rPr lang="en-US" sz="1600" dirty="0"/>
              <a:t>ALCPG11 – 19-23 March 2011 – Eugene OR, USA</a:t>
            </a:r>
          </a:p>
          <a:p>
            <a:endParaRPr lang="en-US" dirty="0"/>
          </a:p>
        </p:txBody>
      </p:sp>
      <p:sp>
        <p:nvSpPr>
          <p:cNvPr id="9" name="TextBox 8"/>
          <p:cNvSpPr txBox="1"/>
          <p:nvPr/>
        </p:nvSpPr>
        <p:spPr>
          <a:xfrm>
            <a:off x="1922348" y="27735839"/>
            <a:ext cx="6953224" cy="2062103"/>
          </a:xfrm>
          <a:prstGeom prst="rect">
            <a:avLst/>
          </a:prstGeom>
          <a:noFill/>
        </p:spPr>
        <p:txBody>
          <a:bodyPr wrap="square" rtlCol="0">
            <a:spAutoFit/>
          </a:bodyPr>
          <a:lstStyle/>
          <a:p>
            <a:pPr algn="just"/>
            <a:r>
              <a:rPr lang="en-US" sz="1600" dirty="0" smtClean="0"/>
              <a:t>This apparent “coupling” is actually due to Lorentz force detuning. Indeed, changing </a:t>
            </a:r>
            <a:r>
              <a:rPr lang="en-US" sz="1600" i="1" dirty="0" smtClean="0"/>
              <a:t>Q</a:t>
            </a:r>
            <a:r>
              <a:rPr lang="en-US" sz="1600" i="1" baseline="-25000" dirty="0" smtClean="0"/>
              <a:t>L</a:t>
            </a:r>
            <a:r>
              <a:rPr lang="en-US" sz="1600" dirty="0" smtClean="0"/>
              <a:t> can have a strong impact on the cavity amplitude, changing its peak gradient by &gt;10 MV/m as illustrated below. </a:t>
            </a:r>
            <a:r>
              <a:rPr lang="en-US" sz="1600" dirty="0" err="1" smtClean="0"/>
              <a:t>Lorrentz</a:t>
            </a:r>
            <a:r>
              <a:rPr lang="en-US" sz="1600" dirty="0" smtClean="0"/>
              <a:t> force detuning scales with the square of the gradient:</a:t>
            </a:r>
          </a:p>
          <a:p>
            <a:pPr algn="just"/>
            <a:endParaRPr lang="en-US" sz="1600" dirty="0"/>
          </a:p>
          <a:p>
            <a:pPr algn="just"/>
            <a:endParaRPr lang="en-US" sz="1600" dirty="0" smtClean="0"/>
          </a:p>
          <a:p>
            <a:pPr algn="just"/>
            <a:r>
              <a:rPr lang="en-US" sz="1600" dirty="0"/>
              <a:t>w</a:t>
            </a:r>
            <a:r>
              <a:rPr lang="en-US" sz="1600" dirty="0" smtClean="0"/>
              <a:t>hich can account for ~1kHz detuning for gradients ranging from 3 MV/m to 25 MV/m</a:t>
            </a:r>
            <a:endParaRPr lang="en-US" sz="1600" dirty="0"/>
          </a:p>
        </p:txBody>
      </p:sp>
      <p:pic>
        <p:nvPicPr>
          <p:cNvPr id="13" name="Picture 12"/>
          <p:cNvPicPr>
            <a:picLocks noChangeAspect="1"/>
          </p:cNvPicPr>
          <p:nvPr/>
        </p:nvPicPr>
        <p:blipFill rotWithShape="1">
          <a:blip r:embed="rId19">
            <a:extLst>
              <a:ext uri="{28A0092B-C50C-407E-A947-70E740481C1C}">
                <a14:useLocalDpi xmlns:a14="http://schemas.microsoft.com/office/drawing/2010/main" val="0"/>
              </a:ext>
            </a:extLst>
          </a:blip>
          <a:srcRect l="5594" t="2992" r="5725" b="5055"/>
          <a:stretch/>
        </p:blipFill>
        <p:spPr>
          <a:xfrm>
            <a:off x="2095537" y="29853168"/>
            <a:ext cx="6716994" cy="7310534"/>
          </a:xfrm>
          <a:prstGeom prst="rect">
            <a:avLst/>
          </a:prstGeom>
        </p:spPr>
      </p:pic>
      <p:pic>
        <p:nvPicPr>
          <p:cNvPr id="14"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55764" y="28752800"/>
            <a:ext cx="167494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Line 216"/>
          <p:cNvSpPr>
            <a:spLocks noChangeShapeType="1"/>
          </p:cNvSpPr>
          <p:nvPr/>
        </p:nvSpPr>
        <p:spPr bwMode="auto">
          <a:xfrm flipH="1">
            <a:off x="8825060" y="18615013"/>
            <a:ext cx="0" cy="19554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TextBox 88"/>
          <p:cNvSpPr txBox="1"/>
          <p:nvPr/>
        </p:nvSpPr>
        <p:spPr>
          <a:xfrm>
            <a:off x="1893250" y="37133359"/>
            <a:ext cx="6900193" cy="830997"/>
          </a:xfrm>
          <a:prstGeom prst="rect">
            <a:avLst/>
          </a:prstGeom>
          <a:noFill/>
        </p:spPr>
        <p:txBody>
          <a:bodyPr wrap="square" rtlCol="0">
            <a:spAutoFit/>
          </a:bodyPr>
          <a:lstStyle/>
          <a:p>
            <a:r>
              <a:rPr lang="en-US" sz="1600" smtClean="0"/>
              <a:t>Amplitude and phase plot for ACC6 cavity 1 at different stages of the </a:t>
            </a:r>
            <a:r>
              <a:rPr lang="en-US" sz="1600" i="1" smtClean="0"/>
              <a:t>Q</a:t>
            </a:r>
            <a:r>
              <a:rPr lang="en-US" sz="1600" i="1" baseline="-25000" smtClean="0"/>
              <a:t>L</a:t>
            </a:r>
            <a:r>
              <a:rPr lang="en-US" sz="1600" smtClean="0"/>
              <a:t> scan. The dramatic impact of the Ql change on the cavity gradient changes the detuning due to Lorentz forces.</a:t>
            </a:r>
            <a:endParaRPr lang="en-US" sz="1600"/>
          </a:p>
        </p:txBody>
      </p:sp>
      <p:sp>
        <p:nvSpPr>
          <p:cNvPr id="91" name="Text Box 224"/>
          <p:cNvSpPr txBox="1">
            <a:spLocks noChangeArrowheads="1"/>
          </p:cNvSpPr>
          <p:nvPr/>
        </p:nvSpPr>
        <p:spPr bwMode="auto">
          <a:xfrm>
            <a:off x="8934993" y="19519458"/>
            <a:ext cx="67169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smtClean="0">
                <a:solidFill>
                  <a:srgbClr val="00A6EB"/>
                </a:solidFill>
              </a:rPr>
              <a:t>During QL scans: </a:t>
            </a:r>
          </a:p>
          <a:p>
            <a:r>
              <a:rPr lang="en-US" sz="1600" smtClean="0"/>
              <a:t>We observed variations in the </a:t>
            </a:r>
            <a:r>
              <a:rPr lang="en-US" sz="1600" i="1" smtClean="0"/>
              <a:t>P</a:t>
            </a:r>
            <a:r>
              <a:rPr lang="en-US" sz="1600" i="1" baseline="-25000" smtClean="0"/>
              <a:t>FWD</a:t>
            </a:r>
            <a:r>
              <a:rPr lang="en-US" sz="1600" smtClean="0"/>
              <a:t> ratios during the </a:t>
            </a:r>
            <a:r>
              <a:rPr lang="en-US" sz="1600" i="1" smtClean="0"/>
              <a:t>Q</a:t>
            </a:r>
            <a:r>
              <a:rPr lang="en-US" sz="1600" i="1" baseline="-25000" smtClean="0"/>
              <a:t>L</a:t>
            </a:r>
            <a:r>
              <a:rPr lang="en-US" sz="1600" smtClean="0"/>
              <a:t> scans, (up to 1.5dB). The forward power ratios are calculated for each cavity as the ratio of the forward power to the vector sum power, averaged over the flat top region.</a:t>
            </a:r>
            <a:endParaRPr lang="en-US" sz="1600"/>
          </a:p>
        </p:txBody>
      </p:sp>
      <p:sp>
        <p:nvSpPr>
          <p:cNvPr id="117" name="Rectangle 191"/>
          <p:cNvSpPr>
            <a:spLocks noChangeArrowheads="1"/>
          </p:cNvSpPr>
          <p:nvPr/>
        </p:nvSpPr>
        <p:spPr bwMode="auto">
          <a:xfrm>
            <a:off x="8865871" y="18646730"/>
            <a:ext cx="7672593"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i="1" smtClean="0">
                <a:solidFill>
                  <a:srgbClr val="00A6EB"/>
                </a:solidFill>
              </a:rPr>
              <a:t>Q</a:t>
            </a:r>
            <a:r>
              <a:rPr lang="en-US" sz="4000" b="1" i="1" baseline="-25000" smtClean="0">
                <a:solidFill>
                  <a:srgbClr val="00A6EB"/>
                </a:solidFill>
              </a:rPr>
              <a:t>L</a:t>
            </a:r>
            <a:r>
              <a:rPr lang="en-US" sz="4000" b="1" smtClean="0">
                <a:solidFill>
                  <a:srgbClr val="00A6EB"/>
                </a:solidFill>
              </a:rPr>
              <a:t> – </a:t>
            </a:r>
            <a:r>
              <a:rPr lang="en-US" sz="4000" b="1" i="1" smtClean="0">
                <a:solidFill>
                  <a:srgbClr val="00A6EB"/>
                </a:solidFill>
              </a:rPr>
              <a:t>P</a:t>
            </a:r>
            <a:r>
              <a:rPr lang="en-US" sz="4000" b="1" i="1" baseline="-25000" smtClean="0">
                <a:solidFill>
                  <a:srgbClr val="00A6EB"/>
                </a:solidFill>
              </a:rPr>
              <a:t>K</a:t>
            </a:r>
            <a:r>
              <a:rPr lang="en-US" sz="4000" b="1" smtClean="0">
                <a:solidFill>
                  <a:srgbClr val="00A6EB"/>
                </a:solidFill>
              </a:rPr>
              <a:t> Coupling</a:t>
            </a:r>
            <a:endParaRPr lang="en-US" sz="4000" b="1">
              <a:solidFill>
                <a:srgbClr val="00A6EB"/>
              </a:solidFill>
            </a:endParaRPr>
          </a:p>
        </p:txBody>
      </p:sp>
      <p:pic>
        <p:nvPicPr>
          <p:cNvPr id="17" name="Picture 16"/>
          <p:cNvPicPr>
            <a:picLocks noChangeAspect="1"/>
          </p:cNvPicPr>
          <p:nvPr/>
        </p:nvPicPr>
        <p:blipFill rotWithShape="1">
          <a:blip r:embed="rId21">
            <a:extLst>
              <a:ext uri="{28A0092B-C50C-407E-A947-70E740481C1C}">
                <a14:useLocalDpi xmlns:a14="http://schemas.microsoft.com/office/drawing/2010/main" val="0"/>
              </a:ext>
            </a:extLst>
          </a:blip>
          <a:srcRect l="6324" t="2480" r="7389" b="5516"/>
          <a:stretch/>
        </p:blipFill>
        <p:spPr>
          <a:xfrm>
            <a:off x="15698958" y="18867325"/>
            <a:ext cx="6706603" cy="7505700"/>
          </a:xfrm>
          <a:prstGeom prst="rect">
            <a:avLst/>
          </a:prstGeom>
        </p:spPr>
      </p:pic>
      <p:sp>
        <p:nvSpPr>
          <p:cNvPr id="122" name="TextBox 121"/>
          <p:cNvSpPr txBox="1"/>
          <p:nvPr/>
        </p:nvSpPr>
        <p:spPr>
          <a:xfrm>
            <a:off x="16056622" y="26373025"/>
            <a:ext cx="6348939" cy="2800767"/>
          </a:xfrm>
          <a:prstGeom prst="rect">
            <a:avLst/>
          </a:prstGeom>
          <a:noFill/>
        </p:spPr>
        <p:txBody>
          <a:bodyPr wrap="square" rtlCol="0">
            <a:spAutoFit/>
          </a:bodyPr>
          <a:lstStyle/>
          <a:p>
            <a:r>
              <a:rPr lang="en-US" sz="1600" b="1" smtClean="0">
                <a:solidFill>
                  <a:srgbClr val="00A6EB"/>
                </a:solidFill>
              </a:rPr>
              <a:t>Pref – Pfwd coupling</a:t>
            </a:r>
          </a:p>
          <a:p>
            <a:endParaRPr lang="en-US" sz="1600" smtClean="0"/>
          </a:p>
          <a:p>
            <a:pPr algn="just"/>
            <a:r>
              <a:rPr lang="en-US" sz="1600" smtClean="0"/>
              <a:t>For the two left-most plots (</a:t>
            </a:r>
            <a:r>
              <a:rPr lang="en-US" sz="1600" i="1" smtClean="0"/>
              <a:t>Q</a:t>
            </a:r>
            <a:r>
              <a:rPr lang="en-US" sz="1600" i="1" baseline="-25000" smtClean="0"/>
              <a:t>L</a:t>
            </a:r>
            <a:r>
              <a:rPr lang="en-US" sz="1600" smtClean="0"/>
              <a:t> = 6 and </a:t>
            </a:r>
            <a:r>
              <a:rPr lang="en-US" sz="1600" i="1" smtClean="0"/>
              <a:t>Q</a:t>
            </a:r>
            <a:r>
              <a:rPr lang="en-US" sz="1600" i="1" baseline="-25000" smtClean="0"/>
              <a:t>L</a:t>
            </a:r>
            <a:r>
              <a:rPr lang="en-US" sz="1600" i="1" smtClean="0"/>
              <a:t> </a:t>
            </a:r>
            <a:r>
              <a:rPr lang="en-US" sz="1600" smtClean="0"/>
              <a:t>= 3x10</a:t>
            </a:r>
            <a:r>
              <a:rPr lang="en-US" sz="1600" baseline="30000" smtClean="0"/>
              <a:t>6</a:t>
            </a:r>
            <a:r>
              <a:rPr lang="en-US" sz="1600" smtClean="0"/>
              <a:t>), the forward power profiles are similar. The </a:t>
            </a:r>
            <a:r>
              <a:rPr lang="en-US" sz="1600" i="1" smtClean="0"/>
              <a:t>Q</a:t>
            </a:r>
            <a:r>
              <a:rPr lang="en-US" sz="1600" i="1" baseline="-25000" smtClean="0"/>
              <a:t>L</a:t>
            </a:r>
            <a:r>
              <a:rPr lang="en-US" sz="1600" smtClean="0"/>
              <a:t> scan was performed </a:t>
            </a:r>
            <a:r>
              <a:rPr lang="en-US" sz="1600" smtClean="0">
                <a:effectLst>
                  <a:outerShdw blurRad="38100" dist="38100" dir="2700000" algn="tl">
                    <a:srgbClr val="000000">
                      <a:alpha val="43137"/>
                    </a:srgbClr>
                  </a:outerShdw>
                </a:effectLst>
              </a:rPr>
              <a:t>open loop</a:t>
            </a:r>
            <a:r>
              <a:rPr lang="en-US" sz="1600" smtClean="0"/>
              <a:t>, so one should not see an influence on the forward power, but only on the reflected power. Indeed, changing </a:t>
            </a:r>
            <a:r>
              <a:rPr lang="en-US" sz="1600" i="1" smtClean="0"/>
              <a:t>Q</a:t>
            </a:r>
            <a:r>
              <a:rPr lang="en-US" sz="1600" i="1" baseline="-25000" smtClean="0"/>
              <a:t>L</a:t>
            </a:r>
            <a:r>
              <a:rPr lang="en-US" sz="1600" smtClean="0"/>
              <a:t> is equivalent to changing the cavity impendance so the reflected power changes with </a:t>
            </a:r>
            <a:r>
              <a:rPr lang="en-US" sz="1600" i="1" smtClean="0"/>
              <a:t>Q</a:t>
            </a:r>
            <a:r>
              <a:rPr lang="en-US" sz="1600" i="1" baseline="-25000" smtClean="0"/>
              <a:t>L</a:t>
            </a:r>
            <a:r>
              <a:rPr lang="en-US" sz="1600" smtClean="0"/>
              <a:t>. On the right plot (</a:t>
            </a:r>
            <a:r>
              <a:rPr lang="en-US" sz="1600" i="1" smtClean="0"/>
              <a:t>Q</a:t>
            </a:r>
            <a:r>
              <a:rPr lang="en-US" sz="1600" i="1" baseline="-25000" smtClean="0"/>
              <a:t>L</a:t>
            </a:r>
            <a:r>
              <a:rPr lang="en-US" sz="1600" smtClean="0"/>
              <a:t> = 10</a:t>
            </a:r>
            <a:r>
              <a:rPr lang="en-US" sz="1600" baseline="30000" smtClean="0"/>
              <a:t>6</a:t>
            </a:r>
            <a:r>
              <a:rPr lang="en-US" sz="1600" smtClean="0"/>
              <a:t>) however, one sees a net difference in the shape of the forward power, which is unexpected. One can also notice that for this case, the reflected power changes phase around 300 usec, when Pref=0)</a:t>
            </a:r>
          </a:p>
        </p:txBody>
      </p:sp>
      <p:sp>
        <p:nvSpPr>
          <p:cNvPr id="125" name="Rectangle 124"/>
          <p:cNvSpPr/>
          <p:nvPr/>
        </p:nvSpPr>
        <p:spPr>
          <a:xfrm>
            <a:off x="16050447" y="29277339"/>
            <a:ext cx="6282544" cy="4278094"/>
          </a:xfrm>
          <a:prstGeom prst="rect">
            <a:avLst/>
          </a:prstGeom>
        </p:spPr>
        <p:txBody>
          <a:bodyPr wrap="square">
            <a:spAutoFit/>
          </a:bodyPr>
          <a:lstStyle/>
          <a:p>
            <a:r>
              <a:rPr lang="en-US" sz="1600" b="1" smtClean="0">
                <a:solidFill>
                  <a:srgbClr val="00A6EB"/>
                </a:solidFill>
              </a:rPr>
              <a:t>Corrected forward powers</a:t>
            </a:r>
            <a:endParaRPr lang="en-US" sz="1600" smtClean="0"/>
          </a:p>
          <a:p>
            <a:endParaRPr lang="en-US" sz="1600" smtClean="0"/>
          </a:p>
          <a:p>
            <a:r>
              <a:rPr lang="en-US" sz="1600" smtClean="0"/>
              <a:t>To truely compare the power ratios for different QL values, one needs to take the reflected power of the cavity and the reflected power of its paired cavity into account :</a:t>
            </a:r>
          </a:p>
          <a:p>
            <a:endParaRPr lang="en-US" sz="1600" smtClean="0"/>
          </a:p>
          <a:p>
            <a:endParaRPr lang="en-US" sz="1600" smtClean="0"/>
          </a:p>
          <a:p>
            <a:endParaRPr lang="en-US" sz="1600" smtClean="0"/>
          </a:p>
          <a:p>
            <a:endParaRPr lang="en-US" sz="1600" smtClean="0"/>
          </a:p>
          <a:p>
            <a:endParaRPr lang="en-US" sz="1600" smtClean="0"/>
          </a:p>
          <a:p>
            <a:r>
              <a:rPr lang="en-US" sz="1600" smtClean="0"/>
              <a:t>where each coefficient is a complex number</a:t>
            </a:r>
          </a:p>
          <a:p>
            <a:endParaRPr lang="en-US" sz="1600" smtClean="0"/>
          </a:p>
          <a:p>
            <a:pPr algn="just"/>
            <a:r>
              <a:rPr lang="en-US" sz="1600" smtClean="0"/>
              <a:t>This corresponds to the directivity of the circulator and the isolation at the waveguide splitter.</a:t>
            </a:r>
          </a:p>
          <a:p>
            <a:pPr algn="just"/>
            <a:r>
              <a:rPr lang="en-US" sz="1600" smtClean="0"/>
              <a:t>Note that one needs to work with </a:t>
            </a:r>
            <a:r>
              <a:rPr lang="en-US" sz="1600" smtClean="0">
                <a:effectLst>
                  <a:outerShdw blurRad="38100" dist="38100" dir="2700000" algn="tl">
                    <a:srgbClr val="000000">
                      <a:alpha val="43137"/>
                    </a:srgbClr>
                  </a:outerShdw>
                </a:effectLst>
              </a:rPr>
              <a:t>voltages</a:t>
            </a:r>
            <a:r>
              <a:rPr lang="en-US" sz="1600" smtClean="0"/>
              <a:t>, not powers, to take the </a:t>
            </a:r>
            <a:r>
              <a:rPr lang="en-US" sz="1600" smtClean="0">
                <a:effectLst>
                  <a:outerShdw blurRad="38100" dist="38100" dir="2700000" algn="tl">
                    <a:srgbClr val="000000">
                      <a:alpha val="43137"/>
                    </a:srgbClr>
                  </a:outerShdw>
                </a:effectLst>
              </a:rPr>
              <a:t>phase </a:t>
            </a:r>
            <a:r>
              <a:rPr lang="en-US" sz="1600" smtClean="0"/>
              <a:t>into account. Then one can convert the corrected voltages into their corresponding powers. </a:t>
            </a:r>
          </a:p>
        </p:txBody>
      </p:sp>
      <p:pic>
        <p:nvPicPr>
          <p:cNvPr id="10" name="Picture 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772272" y="20465527"/>
            <a:ext cx="5222385" cy="4696520"/>
          </a:xfrm>
          <a:prstGeom prst="rect">
            <a:avLst/>
          </a:prstGeom>
        </p:spPr>
      </p:pic>
      <p:pic>
        <p:nvPicPr>
          <p:cNvPr id="20" name="Picture 19"/>
          <p:cNvPicPr>
            <a:picLocks noChangeAspect="1"/>
          </p:cNvPicPr>
          <p:nvPr/>
        </p:nvPicPr>
        <p:blipFill rotWithShape="1">
          <a:blip r:embed="rId23">
            <a:extLst>
              <a:ext uri="{28A0092B-C50C-407E-A947-70E740481C1C}">
                <a14:useLocalDpi xmlns:a14="http://schemas.microsoft.com/office/drawing/2010/main" val="0"/>
              </a:ext>
            </a:extLst>
          </a:blip>
          <a:srcRect t="5589" b="4205"/>
          <a:stretch/>
        </p:blipFill>
        <p:spPr>
          <a:xfrm>
            <a:off x="16277540" y="33636108"/>
            <a:ext cx="5488920" cy="4439539"/>
          </a:xfrm>
          <a:prstGeom prst="rect">
            <a:avLst/>
          </a:prstGeom>
        </p:spPr>
      </p:pic>
      <p:pic>
        <p:nvPicPr>
          <p:cNvPr id="5" name="Picture 4"/>
          <p:cNvPicPr>
            <a:picLocks noChangeAspect="1"/>
          </p:cNvPicPr>
          <p:nvPr/>
        </p:nvPicPr>
        <p:blipFill rotWithShape="1">
          <a:blip r:embed="rId24">
            <a:extLst>
              <a:ext uri="{28A0092B-C50C-407E-A947-70E740481C1C}">
                <a14:useLocalDpi xmlns:a14="http://schemas.microsoft.com/office/drawing/2010/main" val="0"/>
              </a:ext>
            </a:extLst>
          </a:blip>
          <a:srcRect l="2956" t="2978" r="7414" b="3349"/>
          <a:stretch/>
        </p:blipFill>
        <p:spPr>
          <a:xfrm>
            <a:off x="9150038" y="20930506"/>
            <a:ext cx="5676565" cy="6673074"/>
          </a:xfrm>
          <a:prstGeom prst="rect">
            <a:avLst/>
          </a:prstGeom>
        </p:spPr>
      </p:pic>
      <p:sp>
        <p:nvSpPr>
          <p:cNvPr id="74" name="TextBox 73"/>
          <p:cNvSpPr txBox="1"/>
          <p:nvPr/>
        </p:nvSpPr>
        <p:spPr>
          <a:xfrm>
            <a:off x="9004898" y="27654250"/>
            <a:ext cx="6650518" cy="2308324"/>
          </a:xfrm>
          <a:prstGeom prst="rect">
            <a:avLst/>
          </a:prstGeom>
          <a:noFill/>
        </p:spPr>
        <p:txBody>
          <a:bodyPr wrap="square" rtlCol="0">
            <a:spAutoFit/>
          </a:bodyPr>
          <a:lstStyle/>
          <a:p>
            <a:r>
              <a:rPr lang="en-US" sz="1600" b="1" smtClean="0">
                <a:solidFill>
                  <a:srgbClr val="00A6EB"/>
                </a:solidFill>
              </a:rPr>
              <a:t>Example study: the particular case of ACC6 cavity 1 and cavity 2:</a:t>
            </a:r>
          </a:p>
          <a:p>
            <a:endParaRPr lang="en-US" sz="1600" smtClean="0"/>
          </a:p>
          <a:p>
            <a:r>
              <a:rPr lang="en-US" sz="1600" smtClean="0"/>
              <a:t>Looking at the forward and reflected power gives some insight on this coupling effect as illustrated below for the case of ACC6 cavity 1 and 2</a:t>
            </a:r>
          </a:p>
          <a:p>
            <a:endParaRPr lang="en-US" sz="1600" smtClean="0"/>
          </a:p>
          <a:p>
            <a:endParaRPr lang="en-US" sz="1600" smtClean="0"/>
          </a:p>
          <a:p>
            <a:endParaRPr lang="en-US" sz="1600" smtClean="0"/>
          </a:p>
          <a:p>
            <a:endParaRPr lang="en-US" sz="1600" smtClean="0"/>
          </a:p>
          <a:p>
            <a:endParaRPr lang="en-US" sz="1600"/>
          </a:p>
        </p:txBody>
      </p:sp>
      <p:sp>
        <p:nvSpPr>
          <p:cNvPr id="85" name="Rectangle 84"/>
          <p:cNvSpPr/>
          <p:nvPr/>
        </p:nvSpPr>
        <p:spPr>
          <a:xfrm>
            <a:off x="8909964" y="36874764"/>
            <a:ext cx="6717880" cy="1323439"/>
          </a:xfrm>
          <a:prstGeom prst="rect">
            <a:avLst/>
          </a:prstGeom>
        </p:spPr>
        <p:txBody>
          <a:bodyPr wrap="square">
            <a:spAutoFit/>
          </a:bodyPr>
          <a:lstStyle/>
          <a:p>
            <a:pPr algn="just"/>
            <a:r>
              <a:rPr lang="en-US" sz="1600" dirty="0" smtClean="0"/>
              <a:t>We can see from plot 2 and 3 that the forward power of cavity 1 is affected by the </a:t>
            </a:r>
            <a:r>
              <a:rPr lang="en-US" sz="1600" i="1" dirty="0" smtClean="0"/>
              <a:t>Q</a:t>
            </a:r>
            <a:r>
              <a:rPr lang="en-US" sz="1600" i="1" baseline="-25000" dirty="0" smtClean="0"/>
              <a:t>L</a:t>
            </a:r>
            <a:r>
              <a:rPr lang="en-US" sz="1600" dirty="0" smtClean="0"/>
              <a:t> scan of cavity 1 </a:t>
            </a:r>
            <a:r>
              <a:rPr lang="en-US" sz="1600" u="sng" dirty="0" smtClean="0"/>
              <a:t>and</a:t>
            </a:r>
            <a:r>
              <a:rPr lang="en-US" sz="1600" dirty="0" smtClean="0"/>
              <a:t> cavity 2. However, the reflected power of 1 is only affected by the scan of cavity 1. </a:t>
            </a:r>
          </a:p>
          <a:p>
            <a:pPr algn="just"/>
            <a:endParaRPr lang="en-US" sz="1600" dirty="0" smtClean="0"/>
          </a:p>
          <a:p>
            <a:endParaRPr lang="en-US" sz="1600" dirty="0" smtClean="0"/>
          </a:p>
        </p:txBody>
      </p:sp>
      <p:sp>
        <p:nvSpPr>
          <p:cNvPr id="16" name="TextBox 15"/>
          <p:cNvSpPr txBox="1"/>
          <p:nvPr/>
        </p:nvSpPr>
        <p:spPr>
          <a:xfrm>
            <a:off x="9432624" y="35359663"/>
            <a:ext cx="2158520" cy="307777"/>
          </a:xfrm>
          <a:prstGeom prst="rect">
            <a:avLst/>
          </a:prstGeom>
          <a:noFill/>
        </p:spPr>
        <p:txBody>
          <a:bodyPr wrap="square" rtlCol="0">
            <a:spAutoFit/>
          </a:bodyPr>
          <a:lstStyle/>
          <a:p>
            <a:r>
              <a:rPr lang="en-US" sz="1400" b="1" i="1" smtClean="0">
                <a:solidFill>
                  <a:srgbClr val="00B050"/>
                </a:solidFill>
              </a:rPr>
              <a:t>P</a:t>
            </a:r>
            <a:r>
              <a:rPr lang="en-US" sz="1400" b="1" i="1" baseline="-25000" smtClean="0">
                <a:solidFill>
                  <a:srgbClr val="00B050"/>
                </a:solidFill>
              </a:rPr>
              <a:t>REF</a:t>
            </a:r>
            <a:r>
              <a:rPr lang="en-US" sz="1400" b="1" smtClean="0">
                <a:solidFill>
                  <a:srgbClr val="00B050"/>
                </a:solidFill>
              </a:rPr>
              <a:t>(2) not affected</a:t>
            </a:r>
            <a:endParaRPr lang="en-US" sz="1400" b="1">
              <a:solidFill>
                <a:srgbClr val="00B050"/>
              </a:solidFill>
            </a:endParaRPr>
          </a:p>
        </p:txBody>
      </p:sp>
      <p:sp>
        <p:nvSpPr>
          <p:cNvPr id="87" name="TextBox 86"/>
          <p:cNvSpPr txBox="1"/>
          <p:nvPr/>
        </p:nvSpPr>
        <p:spPr>
          <a:xfrm>
            <a:off x="12896187" y="35655505"/>
            <a:ext cx="2158520" cy="307777"/>
          </a:xfrm>
          <a:prstGeom prst="rect">
            <a:avLst/>
          </a:prstGeom>
          <a:noFill/>
        </p:spPr>
        <p:txBody>
          <a:bodyPr wrap="square" rtlCol="0">
            <a:spAutoFit/>
          </a:bodyPr>
          <a:lstStyle/>
          <a:p>
            <a:r>
              <a:rPr lang="en-US" sz="1400" b="1" i="1" smtClean="0">
                <a:solidFill>
                  <a:srgbClr val="00A6EB"/>
                </a:solidFill>
              </a:rPr>
              <a:t>P</a:t>
            </a:r>
            <a:r>
              <a:rPr lang="en-US" sz="1400" b="1" i="1" baseline="-25000" smtClean="0">
                <a:solidFill>
                  <a:srgbClr val="00A6EB"/>
                </a:solidFill>
              </a:rPr>
              <a:t>REF</a:t>
            </a:r>
            <a:r>
              <a:rPr lang="en-US" sz="1400" b="1" smtClean="0">
                <a:solidFill>
                  <a:srgbClr val="00A6EB"/>
                </a:solidFill>
              </a:rPr>
              <a:t>(1) not affected</a:t>
            </a:r>
            <a:endParaRPr lang="en-US" sz="1400" b="1">
              <a:solidFill>
                <a:srgbClr val="00A6EB"/>
              </a:solidFill>
            </a:endParaRPr>
          </a:p>
        </p:txBody>
      </p:sp>
      <p:sp>
        <p:nvSpPr>
          <p:cNvPr id="120" name="TextBox 119"/>
          <p:cNvSpPr txBox="1"/>
          <p:nvPr/>
        </p:nvSpPr>
        <p:spPr>
          <a:xfrm>
            <a:off x="11386244" y="33200658"/>
            <a:ext cx="2158520" cy="307777"/>
          </a:xfrm>
          <a:prstGeom prst="rect">
            <a:avLst/>
          </a:prstGeom>
          <a:noFill/>
        </p:spPr>
        <p:txBody>
          <a:bodyPr wrap="square" rtlCol="0">
            <a:spAutoFit/>
          </a:bodyPr>
          <a:lstStyle/>
          <a:p>
            <a:r>
              <a:rPr lang="en-US" sz="1400" b="1" i="1" smtClean="0">
                <a:solidFill>
                  <a:srgbClr val="00A6EB"/>
                </a:solidFill>
              </a:rPr>
              <a:t>P</a:t>
            </a:r>
            <a:r>
              <a:rPr lang="en-US" sz="1400" b="1" i="1" baseline="-25000" smtClean="0">
                <a:solidFill>
                  <a:srgbClr val="00A6EB"/>
                </a:solidFill>
              </a:rPr>
              <a:t>FWD</a:t>
            </a:r>
            <a:r>
              <a:rPr lang="en-US" sz="1400" b="1" smtClean="0">
                <a:solidFill>
                  <a:srgbClr val="00A6EB"/>
                </a:solidFill>
              </a:rPr>
              <a:t>(1) affected</a:t>
            </a:r>
            <a:endParaRPr lang="en-US" sz="1400" b="1">
              <a:solidFill>
                <a:srgbClr val="00A6EB"/>
              </a:solidFill>
            </a:endParaRPr>
          </a:p>
        </p:txBody>
      </p:sp>
      <p:cxnSp>
        <p:nvCxnSpPr>
          <p:cNvPr id="23" name="Straight Arrow Connector 22"/>
          <p:cNvCxnSpPr/>
          <p:nvPr/>
        </p:nvCxnSpPr>
        <p:spPr bwMode="auto">
          <a:xfrm flipH="1" flipV="1">
            <a:off x="10827657" y="33068272"/>
            <a:ext cx="507520" cy="286274"/>
          </a:xfrm>
          <a:prstGeom prst="straightConnector1">
            <a:avLst/>
          </a:prstGeom>
          <a:ln>
            <a:solidFill>
              <a:srgbClr val="00A6EB"/>
            </a:solidFill>
            <a:headEnd type="none" w="med" len="med"/>
            <a:tailEnd type="arrow"/>
          </a:ln>
          <a:extLst/>
        </p:spPr>
        <p:style>
          <a:lnRef idx="2">
            <a:schemeClr val="accent2"/>
          </a:lnRef>
          <a:fillRef idx="0">
            <a:schemeClr val="accent2"/>
          </a:fillRef>
          <a:effectRef idx="1">
            <a:schemeClr val="accent2"/>
          </a:effectRef>
          <a:fontRef idx="minor">
            <a:schemeClr val="tx1"/>
          </a:fontRef>
        </p:style>
      </p:cxnSp>
      <p:cxnSp>
        <p:nvCxnSpPr>
          <p:cNvPr id="121" name="Straight Arrow Connector 120"/>
          <p:cNvCxnSpPr/>
          <p:nvPr/>
        </p:nvCxnSpPr>
        <p:spPr bwMode="auto">
          <a:xfrm flipV="1">
            <a:off x="12835946" y="32750919"/>
            <a:ext cx="65028" cy="467582"/>
          </a:xfrm>
          <a:prstGeom prst="straightConnector1">
            <a:avLst/>
          </a:prstGeom>
          <a:ln>
            <a:solidFill>
              <a:srgbClr val="00A6EB"/>
            </a:solidFill>
            <a:headEnd type="none" w="med" len="med"/>
            <a:tailEnd type="arrow"/>
          </a:ln>
          <a:extLst/>
        </p:spPr>
        <p:style>
          <a:lnRef idx="2">
            <a:schemeClr val="accent2"/>
          </a:lnRef>
          <a:fillRef idx="0">
            <a:schemeClr val="accent2"/>
          </a:fillRef>
          <a:effectRef idx="1">
            <a:schemeClr val="accent2"/>
          </a:effectRef>
          <a:fontRef idx="minor">
            <a:schemeClr val="tx1"/>
          </a:fontRef>
        </p:style>
      </p:cxnSp>
      <p:sp>
        <p:nvSpPr>
          <p:cNvPr id="126" name="TextBox 125"/>
          <p:cNvSpPr txBox="1"/>
          <p:nvPr/>
        </p:nvSpPr>
        <p:spPr>
          <a:xfrm>
            <a:off x="10657493" y="31877518"/>
            <a:ext cx="2158520" cy="307777"/>
          </a:xfrm>
          <a:prstGeom prst="rect">
            <a:avLst/>
          </a:prstGeom>
          <a:noFill/>
        </p:spPr>
        <p:txBody>
          <a:bodyPr wrap="square" rtlCol="0">
            <a:spAutoFit/>
          </a:bodyPr>
          <a:lstStyle/>
          <a:p>
            <a:r>
              <a:rPr lang="en-US" sz="1400" b="1" i="1" smtClean="0">
                <a:solidFill>
                  <a:srgbClr val="00B050"/>
                </a:solidFill>
              </a:rPr>
              <a:t>P</a:t>
            </a:r>
            <a:r>
              <a:rPr lang="en-US" sz="1400" b="1" i="1" baseline="-25000" smtClean="0">
                <a:solidFill>
                  <a:srgbClr val="00B050"/>
                </a:solidFill>
              </a:rPr>
              <a:t>FWD</a:t>
            </a:r>
            <a:r>
              <a:rPr lang="en-US" sz="1400" b="1" smtClean="0">
                <a:solidFill>
                  <a:srgbClr val="00B050"/>
                </a:solidFill>
              </a:rPr>
              <a:t>(2) affected</a:t>
            </a:r>
            <a:endParaRPr lang="en-US" sz="1400" b="1">
              <a:solidFill>
                <a:srgbClr val="00B050"/>
              </a:solidFill>
            </a:endParaRPr>
          </a:p>
        </p:txBody>
      </p:sp>
      <p:cxnSp>
        <p:nvCxnSpPr>
          <p:cNvPr id="128" name="Straight Arrow Connector 127"/>
          <p:cNvCxnSpPr/>
          <p:nvPr/>
        </p:nvCxnSpPr>
        <p:spPr bwMode="auto">
          <a:xfrm flipH="1">
            <a:off x="10362865" y="32185295"/>
            <a:ext cx="343688" cy="284265"/>
          </a:xfrm>
          <a:prstGeom prst="straightConnector1">
            <a:avLst/>
          </a:prstGeom>
          <a:ln>
            <a:solidFill>
              <a:srgbClr val="00B050"/>
            </a:solidFill>
            <a:headEnd type="none" w="med" len="med"/>
            <a:tailEnd type="arrow"/>
          </a:ln>
          <a:extLst/>
        </p:spPr>
        <p:style>
          <a:lnRef idx="2">
            <a:schemeClr val="accent2"/>
          </a:lnRef>
          <a:fillRef idx="0">
            <a:schemeClr val="accent2"/>
          </a:fillRef>
          <a:effectRef idx="1">
            <a:schemeClr val="accent2"/>
          </a:effectRef>
          <a:fontRef idx="minor">
            <a:schemeClr val="tx1"/>
          </a:fontRef>
        </p:style>
      </p:cxnSp>
      <p:cxnSp>
        <p:nvCxnSpPr>
          <p:cNvPr id="129" name="Straight Arrow Connector 128"/>
          <p:cNvCxnSpPr/>
          <p:nvPr/>
        </p:nvCxnSpPr>
        <p:spPr bwMode="auto">
          <a:xfrm>
            <a:off x="12063839" y="32185295"/>
            <a:ext cx="716831" cy="284265"/>
          </a:xfrm>
          <a:prstGeom prst="straightConnector1">
            <a:avLst/>
          </a:prstGeom>
          <a:ln>
            <a:solidFill>
              <a:srgbClr val="00B050"/>
            </a:solidFill>
            <a:headEnd type="none" w="med" len="med"/>
            <a:tailEnd type="arrow"/>
          </a:ln>
          <a:extLst/>
        </p:spPr>
        <p:style>
          <a:lnRef idx="2">
            <a:schemeClr val="accent2"/>
          </a:lnRef>
          <a:fillRef idx="0">
            <a:schemeClr val="accent2"/>
          </a:fillRef>
          <a:effectRef idx="1">
            <a:schemeClr val="accent2"/>
          </a:effectRef>
          <a:fontRef idx="minor">
            <a:schemeClr val="tx1"/>
          </a:fontRef>
        </p:style>
      </p:cxnSp>
      <p:sp>
        <p:nvSpPr>
          <p:cNvPr id="130" name="TextBox 129"/>
          <p:cNvSpPr txBox="1"/>
          <p:nvPr/>
        </p:nvSpPr>
        <p:spPr>
          <a:xfrm>
            <a:off x="10534709" y="29280968"/>
            <a:ext cx="1352013" cy="307777"/>
          </a:xfrm>
          <a:prstGeom prst="rect">
            <a:avLst/>
          </a:prstGeom>
          <a:noFill/>
        </p:spPr>
        <p:txBody>
          <a:bodyPr wrap="square" rtlCol="0">
            <a:spAutoFit/>
          </a:bodyPr>
          <a:lstStyle/>
          <a:p>
            <a:r>
              <a:rPr lang="en-US" sz="1400" b="1" i="1" smtClean="0">
                <a:solidFill>
                  <a:srgbClr val="00A6EB"/>
                </a:solidFill>
              </a:rPr>
              <a:t>Q</a:t>
            </a:r>
            <a:r>
              <a:rPr lang="en-US" sz="1400" b="1" i="1" baseline="-25000" smtClean="0">
                <a:solidFill>
                  <a:srgbClr val="00A6EB"/>
                </a:solidFill>
              </a:rPr>
              <a:t>L</a:t>
            </a:r>
            <a:r>
              <a:rPr lang="en-US" sz="1400" b="1" smtClean="0">
                <a:solidFill>
                  <a:srgbClr val="00A6EB"/>
                </a:solidFill>
              </a:rPr>
              <a:t>(1) scan</a:t>
            </a:r>
            <a:endParaRPr lang="en-US" sz="1400" b="1">
              <a:solidFill>
                <a:srgbClr val="00A6EB"/>
              </a:solidFill>
            </a:endParaRPr>
          </a:p>
        </p:txBody>
      </p:sp>
      <p:sp>
        <p:nvSpPr>
          <p:cNvPr id="131" name="TextBox 130"/>
          <p:cNvSpPr txBox="1"/>
          <p:nvPr/>
        </p:nvSpPr>
        <p:spPr>
          <a:xfrm>
            <a:off x="12743520" y="29841085"/>
            <a:ext cx="1352013" cy="307777"/>
          </a:xfrm>
          <a:prstGeom prst="rect">
            <a:avLst/>
          </a:prstGeom>
          <a:noFill/>
        </p:spPr>
        <p:txBody>
          <a:bodyPr wrap="square" rtlCol="0">
            <a:spAutoFit/>
          </a:bodyPr>
          <a:lstStyle/>
          <a:p>
            <a:r>
              <a:rPr lang="en-US" sz="1400" b="1" i="1" smtClean="0">
                <a:solidFill>
                  <a:srgbClr val="00B050"/>
                </a:solidFill>
              </a:rPr>
              <a:t>Q</a:t>
            </a:r>
            <a:r>
              <a:rPr lang="en-US" sz="1400" b="1" i="1" baseline="-25000" smtClean="0">
                <a:solidFill>
                  <a:srgbClr val="00B050"/>
                </a:solidFill>
              </a:rPr>
              <a:t>L</a:t>
            </a:r>
            <a:r>
              <a:rPr lang="en-US" sz="1400" b="1" smtClean="0">
                <a:solidFill>
                  <a:srgbClr val="00B050"/>
                </a:solidFill>
              </a:rPr>
              <a:t>(2) scan</a:t>
            </a:r>
            <a:endParaRPr lang="en-US" sz="1400" b="1">
              <a:solidFill>
                <a:srgbClr val="00B050"/>
              </a:solidFill>
            </a:endParaRPr>
          </a:p>
        </p:txBody>
      </p:sp>
      <p:pic>
        <p:nvPicPr>
          <p:cNvPr id="1028"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66437" t="42065" r="23007" b="52347"/>
          <a:stretch/>
        </p:blipFill>
        <p:spPr bwMode="auto">
          <a:xfrm>
            <a:off x="20480697" y="31598976"/>
            <a:ext cx="1930400" cy="63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26">
            <a:extLst>
              <a:ext uri="{28A0092B-C50C-407E-A947-70E740481C1C}">
                <a14:useLocalDpi xmlns:a14="http://schemas.microsoft.com/office/drawing/2010/main" val="0"/>
              </a:ext>
            </a:extLst>
          </a:blip>
          <a:srcRect l="56332" t="19131" r="12848" b="73598"/>
          <a:stretch/>
        </p:blipFill>
        <p:spPr bwMode="auto">
          <a:xfrm>
            <a:off x="16294655" y="30672346"/>
            <a:ext cx="5636466" cy="83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62" name="TextBox 14561"/>
          <p:cNvSpPr txBox="1"/>
          <p:nvPr/>
        </p:nvSpPr>
        <p:spPr>
          <a:xfrm>
            <a:off x="19766451" y="34938930"/>
            <a:ext cx="1428492" cy="646331"/>
          </a:xfrm>
          <a:prstGeom prst="rect">
            <a:avLst/>
          </a:prstGeom>
          <a:noFill/>
        </p:spPr>
        <p:txBody>
          <a:bodyPr wrap="square" rtlCol="0">
            <a:spAutoFit/>
          </a:bodyPr>
          <a:lstStyle/>
          <a:p>
            <a:pPr algn="ctr"/>
            <a:r>
              <a:rPr lang="en-US" smtClean="0">
                <a:solidFill>
                  <a:srgbClr val="FF0000"/>
                </a:solidFill>
              </a:rPr>
              <a:t>dependence on </a:t>
            </a:r>
            <a:r>
              <a:rPr lang="en-US" i="1" smtClean="0">
                <a:solidFill>
                  <a:srgbClr val="FF0000"/>
                </a:solidFill>
              </a:rPr>
              <a:t>Q</a:t>
            </a:r>
            <a:r>
              <a:rPr lang="en-US" i="1" baseline="-25000" smtClean="0">
                <a:solidFill>
                  <a:srgbClr val="FF0000"/>
                </a:solidFill>
              </a:rPr>
              <a:t>L</a:t>
            </a:r>
            <a:r>
              <a:rPr lang="en-US" smtClean="0">
                <a:solidFill>
                  <a:srgbClr val="FF0000"/>
                </a:solidFill>
              </a:rPr>
              <a:t> can not longer  be seen</a:t>
            </a:r>
            <a:endParaRPr lang="en-US">
              <a:solidFill>
                <a:srgbClr val="FF0000"/>
              </a:solidFill>
            </a:endParaRPr>
          </a:p>
        </p:txBody>
      </p:sp>
      <p:sp>
        <p:nvSpPr>
          <p:cNvPr id="132" name="Rectangle 131"/>
          <p:cNvSpPr/>
          <p:nvPr/>
        </p:nvSpPr>
        <p:spPr>
          <a:xfrm>
            <a:off x="22658308" y="19047164"/>
            <a:ext cx="5740480" cy="1815882"/>
          </a:xfrm>
          <a:prstGeom prst="rect">
            <a:avLst/>
          </a:prstGeom>
        </p:spPr>
        <p:txBody>
          <a:bodyPr wrap="square">
            <a:spAutoFit/>
          </a:bodyPr>
          <a:lstStyle/>
          <a:p>
            <a:r>
              <a:rPr lang="en-US" sz="1600" b="1" smtClean="0">
                <a:solidFill>
                  <a:srgbClr val="00A6EB"/>
                </a:solidFill>
              </a:rPr>
              <a:t>Corrected forward powers</a:t>
            </a:r>
            <a:endParaRPr lang="en-US" sz="1600" smtClean="0"/>
          </a:p>
          <a:p>
            <a:endParaRPr lang="en-US" sz="1600" smtClean="0"/>
          </a:p>
          <a:p>
            <a:r>
              <a:rPr lang="en-US" sz="1600" smtClean="0"/>
              <a:t>When looking at the forward and reflected power during a pulse, the corrected power has a profile closer to the text book diagram.</a:t>
            </a:r>
          </a:p>
          <a:p>
            <a:endParaRPr lang="en-US" sz="1600" smtClean="0"/>
          </a:p>
          <a:p>
            <a:endParaRPr lang="en-US" sz="1600"/>
          </a:p>
        </p:txBody>
      </p:sp>
      <p:sp>
        <p:nvSpPr>
          <p:cNvPr id="133" name="Rectangle 132"/>
          <p:cNvSpPr/>
          <p:nvPr/>
        </p:nvSpPr>
        <p:spPr>
          <a:xfrm>
            <a:off x="22750230" y="25465084"/>
            <a:ext cx="5408157" cy="2062103"/>
          </a:xfrm>
          <a:prstGeom prst="rect">
            <a:avLst/>
          </a:prstGeom>
        </p:spPr>
        <p:txBody>
          <a:bodyPr wrap="square">
            <a:spAutoFit/>
          </a:bodyPr>
          <a:lstStyle/>
          <a:p>
            <a:r>
              <a:rPr lang="en-US" sz="1600" b="1" dirty="0" smtClean="0">
                <a:solidFill>
                  <a:srgbClr val="00A6EB"/>
                </a:solidFill>
              </a:rPr>
              <a:t>Ratio plot with corrected forward powers</a:t>
            </a:r>
            <a:endParaRPr lang="en-US" sz="1600" dirty="0" smtClean="0"/>
          </a:p>
          <a:p>
            <a:endParaRPr lang="en-US" sz="1600" dirty="0" smtClean="0"/>
          </a:p>
          <a:p>
            <a:pPr algn="just"/>
            <a:r>
              <a:rPr lang="en-US" sz="1600" dirty="0" smtClean="0"/>
              <a:t>The top plot shows the QL values as a function of the night-shift time. The </a:t>
            </a:r>
            <a:r>
              <a:rPr lang="en-US" sz="1600" i="1" dirty="0" smtClean="0"/>
              <a:t>Q</a:t>
            </a:r>
            <a:r>
              <a:rPr lang="en-US" sz="1600" i="1" baseline="-25000" dirty="0" smtClean="0"/>
              <a:t>L</a:t>
            </a:r>
            <a:r>
              <a:rPr lang="en-US" sz="1600" dirty="0" smtClean="0"/>
              <a:t> scan time period is clearly seen. The middle plot shows the forward power ratios calculated with the direct forward power. The bottom plot shows the ratio calculated with the corrected forward powers.</a:t>
            </a:r>
          </a:p>
        </p:txBody>
      </p:sp>
      <p:grpSp>
        <p:nvGrpSpPr>
          <p:cNvPr id="14563" name="Group 14562"/>
          <p:cNvGrpSpPr/>
          <p:nvPr/>
        </p:nvGrpSpPr>
        <p:grpSpPr>
          <a:xfrm>
            <a:off x="22586794" y="27527704"/>
            <a:ext cx="5593340" cy="8894918"/>
            <a:chOff x="22586794" y="27280966"/>
            <a:chExt cx="5593340" cy="8894918"/>
          </a:xfrm>
        </p:grpSpPr>
        <p:pic>
          <p:nvPicPr>
            <p:cNvPr id="12" name="Picture 11"/>
            <p:cNvPicPr>
              <a:picLocks noChangeAspect="1"/>
            </p:cNvPicPr>
            <p:nvPr/>
          </p:nvPicPr>
          <p:blipFill rotWithShape="1">
            <a:blip r:embed="rId27">
              <a:extLst>
                <a:ext uri="{28A0092B-C50C-407E-A947-70E740481C1C}">
                  <a14:useLocalDpi xmlns:a14="http://schemas.microsoft.com/office/drawing/2010/main" val="0"/>
                </a:ext>
              </a:extLst>
            </a:blip>
            <a:srcRect l="3191" t="4051" r="8493" b="6660"/>
            <a:stretch/>
          </p:blipFill>
          <p:spPr>
            <a:xfrm>
              <a:off x="22586794" y="27280966"/>
              <a:ext cx="5593340" cy="8894918"/>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24352891" y="30205998"/>
                  <a:ext cx="1665529" cy="4690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m:rPr>
                                <m:nor/>
                              </m:rPr>
                              <a:rPr lang="en-US" b="0" i="0" smtClean="0">
                                <a:latin typeface="Cambria Math"/>
                              </a:rPr>
                              <m:t>ratio</m:t>
                            </m:r>
                          </m:e>
                          <m:sub>
                            <m:r>
                              <a:rPr lang="en-US" b="0" i="1" smtClean="0">
                                <a:latin typeface="Cambria Math"/>
                              </a:rPr>
                              <m:t>𝑖</m:t>
                            </m:r>
                          </m:sub>
                        </m:sSub>
                        <m:r>
                          <a:rPr lang="en-US" b="0" i="1" smtClean="0">
                            <a:latin typeface="Cambria Math"/>
                          </a:rPr>
                          <m:t> =</m:t>
                        </m:r>
                        <m:f>
                          <m:fPr>
                            <m:ctrlPr>
                              <a:rPr lang="en-US" b="0" i="1" smtClean="0">
                                <a:latin typeface="Cambria Math"/>
                              </a:rPr>
                            </m:ctrlPr>
                          </m:fPr>
                          <m:num>
                            <m:sSub>
                              <m:sSubPr>
                                <m:ctrlPr>
                                  <a:rPr lang="en-US" b="0" i="1" smtClean="0">
                                    <a:latin typeface="Cambria Math"/>
                                  </a:rPr>
                                </m:ctrlPr>
                              </m:sSubPr>
                              <m:e>
                                <m:r>
                                  <a:rPr lang="en-US" b="0" i="1" smtClean="0">
                                    <a:latin typeface="Cambria Math"/>
                                  </a:rPr>
                                  <m:t>𝑃</m:t>
                                </m:r>
                              </m:e>
                              <m:sub>
                                <m:r>
                                  <a:rPr lang="en-US" b="0" i="1" smtClean="0">
                                    <a:latin typeface="Cambria Math"/>
                                  </a:rPr>
                                  <m:t>𝐹𝑊𝐷</m:t>
                                </m:r>
                              </m:sub>
                            </m:sSub>
                            <m:r>
                              <a:rPr lang="en-US" b="0" i="1" smtClean="0">
                                <a:latin typeface="Cambria Math"/>
                              </a:rPr>
                              <m:t>𝑖</m:t>
                            </m:r>
                          </m:num>
                          <m:den>
                            <m:nary>
                              <m:naryPr>
                                <m:chr m:val="∑"/>
                                <m:subHide m:val="on"/>
                                <m:supHide m:val="on"/>
                                <m:ctrlPr>
                                  <a:rPr lang="en-US" b="0" i="1" smtClean="0">
                                    <a:latin typeface="Cambria Math"/>
                                  </a:rPr>
                                </m:ctrlPr>
                              </m:naryPr>
                              <m:sub/>
                              <m:sup/>
                              <m:e>
                                <m:sSub>
                                  <m:sSubPr>
                                    <m:ctrlPr>
                                      <a:rPr lang="en-US" b="0" i="1" smtClean="0">
                                        <a:latin typeface="Cambria Math"/>
                                      </a:rPr>
                                    </m:ctrlPr>
                                  </m:sSubPr>
                                  <m:e>
                                    <m:r>
                                      <a:rPr lang="en-US" b="0" i="1" smtClean="0">
                                        <a:latin typeface="Cambria Math"/>
                                      </a:rPr>
                                      <m:t>𝑃</m:t>
                                    </m:r>
                                  </m:e>
                                  <m:sub>
                                    <m:r>
                                      <a:rPr lang="en-US" b="0" i="1" smtClean="0">
                                        <a:latin typeface="Cambria Math"/>
                                      </a:rPr>
                                      <m:t>𝐹𝑊𝐷</m:t>
                                    </m:r>
                                  </m:sub>
                                </m:sSub>
                                <m:r>
                                  <a:rPr lang="en-US" b="0" i="1" smtClean="0">
                                    <a:latin typeface="Cambria Math"/>
                                  </a:rPr>
                                  <m:t>𝑖</m:t>
                                </m:r>
                              </m:e>
                            </m:nary>
                          </m:den>
                        </m:f>
                        <m:r>
                          <a:rPr lang="en-US" b="0" i="1" smtClean="0">
                            <a:latin typeface="Cambria Math"/>
                          </a:rPr>
                          <m:t> </m:t>
                        </m:r>
                      </m:oMath>
                    </m:oMathPara>
                  </a14:m>
                  <a:endParaRPr lang="en-US"/>
                </a:p>
              </p:txBody>
            </p:sp>
          </mc:Choice>
          <mc:Fallback xmlns="">
            <p:sp>
              <p:nvSpPr>
                <p:cNvPr id="19" name="TextBox 18"/>
                <p:cNvSpPr txBox="1">
                  <a:spLocks noRot="1" noChangeAspect="1" noMove="1" noResize="1" noEditPoints="1" noAdjustHandles="1" noChangeArrowheads="1" noChangeShapeType="1" noTextEdit="1"/>
                </p:cNvSpPr>
                <p:nvPr/>
              </p:nvSpPr>
              <p:spPr>
                <a:xfrm>
                  <a:off x="24352891" y="30205998"/>
                  <a:ext cx="1665529" cy="469039"/>
                </a:xfrm>
                <a:prstGeom prst="rect">
                  <a:avLst/>
                </a:prstGeom>
                <a:blipFill rotWithShape="1">
                  <a:blip r:embed="rId28"/>
                  <a:stretch>
                    <a:fillRect t="-15789" b="-9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23475743" y="33030754"/>
                  <a:ext cx="3529968" cy="6356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m:rPr>
                                <m:nor/>
                              </m:rPr>
                              <a:rPr lang="en-US" b="0" i="0" smtClean="0">
                                <a:latin typeface="Cambria Math"/>
                              </a:rPr>
                              <m:t>ratio</m:t>
                            </m:r>
                          </m:e>
                          <m:sub>
                            <m:r>
                              <a:rPr lang="en-US" b="0" i="1" smtClean="0">
                                <a:latin typeface="Cambria Math"/>
                              </a:rPr>
                              <m:t>𝑖</m:t>
                            </m:r>
                          </m:sub>
                        </m:sSub>
                        <m:r>
                          <a:rPr lang="en-US" b="0" i="1" smtClean="0">
                            <a:latin typeface="Cambria Math"/>
                          </a:rPr>
                          <m:t> =</m:t>
                        </m:r>
                        <m:f>
                          <m:fPr>
                            <m:ctrlPr>
                              <a:rPr lang="en-US" b="0" i="1" smtClean="0">
                                <a:latin typeface="Cambria Math"/>
                              </a:rPr>
                            </m:ctrlPr>
                          </m:fPr>
                          <m:num>
                            <m:sSup>
                              <m:sSupPr>
                                <m:ctrlPr>
                                  <a:rPr lang="en-US" b="0" i="1" smtClean="0">
                                    <a:latin typeface="Cambria Math"/>
                                  </a:rPr>
                                </m:ctrlPr>
                              </m:sSupPr>
                              <m:e>
                                <m:d>
                                  <m:dPr>
                                    <m:begChr m:val="|"/>
                                    <m:endChr m:val="|"/>
                                    <m:ctrlPr>
                                      <a:rPr lang="en-US" b="0" i="1" smtClean="0">
                                        <a:latin typeface="Cambria Math"/>
                                      </a:rPr>
                                    </m:ctrlPr>
                                  </m:dPr>
                                  <m:e>
                                    <m:acc>
                                      <m:accPr>
                                        <m:chr m:val="⃗"/>
                                        <m:ctrlPr>
                                          <a:rPr lang="en-US" b="0" i="1" smtClean="0">
                                            <a:latin typeface="Cambria Math"/>
                                          </a:rPr>
                                        </m:ctrlPr>
                                      </m:accPr>
                                      <m:e>
                                        <m:sSub>
                                          <m:sSubPr>
                                            <m:ctrlPr>
                                              <a:rPr lang="en-US" b="0" i="1" smtClean="0">
                                                <a:latin typeface="Cambria Math"/>
                                              </a:rPr>
                                            </m:ctrlPr>
                                          </m:sSubPr>
                                          <m:e>
                                            <m:r>
                                              <a:rPr lang="en-US" b="0" i="1" smtClean="0">
                                                <a:latin typeface="Cambria Math"/>
                                              </a:rPr>
                                              <m:t>𝑉</m:t>
                                            </m:r>
                                          </m:e>
                                          <m:sub>
                                            <m:r>
                                              <a:rPr lang="en-US" b="0" i="1" smtClean="0">
                                                <a:latin typeface="Cambria Math"/>
                                              </a:rPr>
                                              <m:t>𝐹𝑊𝐷</m:t>
                                            </m:r>
                                          </m:sub>
                                        </m:sSub>
                                        <m:r>
                                          <a:rPr lang="en-US" b="0" i="1" smtClean="0">
                                            <a:latin typeface="Cambria Math"/>
                                          </a:rPr>
                                          <m:t>𝑖</m:t>
                                        </m:r>
                                      </m:e>
                                    </m:acc>
                                    <m:r>
                                      <a:rPr lang="en-US" b="0" i="1" smtClean="0">
                                        <a:latin typeface="Cambria Math"/>
                                      </a:rPr>
                                      <m:t>+</m:t>
                                    </m:r>
                                    <m:d>
                                      <m:dPr>
                                        <m:ctrlPr>
                                          <a:rPr lang="en-US" b="0" i="1" smtClean="0">
                                            <a:latin typeface="Cambria Math"/>
                                          </a:rPr>
                                        </m:ctrlPr>
                                      </m:dPr>
                                      <m:e>
                                        <m:sSub>
                                          <m:sSubPr>
                                            <m:ctrlPr>
                                              <a:rPr lang="en-US" b="0" i="1" smtClean="0">
                                                <a:latin typeface="Cambria Math"/>
                                                <a:ea typeface="Cambria Math"/>
                                              </a:rPr>
                                            </m:ctrlPr>
                                          </m:sSubPr>
                                          <m:e>
                                            <m:r>
                                              <a:rPr lang="en-US" b="0" i="1" smtClean="0">
                                                <a:latin typeface="Cambria Math"/>
                                                <a:ea typeface="Cambria Math"/>
                                              </a:rPr>
                                              <m:t>𝛼</m:t>
                                            </m:r>
                                          </m:e>
                                          <m:sub>
                                            <m:r>
                                              <a:rPr lang="en-US" b="0" i="1" smtClean="0">
                                                <a:latin typeface="Cambria Math"/>
                                                <a:ea typeface="Cambria Math"/>
                                              </a:rPr>
                                              <m:t>𝑖</m:t>
                                            </m:r>
                                          </m:sub>
                                        </m:sSub>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𝜃</m:t>
                                            </m:r>
                                          </m:sup>
                                        </m:sSup>
                                      </m:e>
                                    </m:d>
                                    <m:r>
                                      <a:rPr lang="en-US" b="0" i="1" smtClean="0">
                                        <a:latin typeface="Cambria Math"/>
                                        <a:ea typeface="Cambria Math"/>
                                      </a:rPr>
                                      <m:t>×</m:t>
                                    </m:r>
                                    <m:acc>
                                      <m:accPr>
                                        <m:chr m:val="⃗"/>
                                        <m:ctrlPr>
                                          <a:rPr lang="en-US" b="0" i="1" smtClean="0">
                                            <a:latin typeface="Cambria Math"/>
                                          </a:rPr>
                                        </m:ctrlPr>
                                      </m:accPr>
                                      <m:e>
                                        <m:sSub>
                                          <m:sSubPr>
                                            <m:ctrlPr>
                                              <a:rPr lang="en-US" b="0" i="1" smtClean="0">
                                                <a:latin typeface="Cambria Math"/>
                                              </a:rPr>
                                            </m:ctrlPr>
                                          </m:sSubPr>
                                          <m:e>
                                            <m:r>
                                              <a:rPr lang="en-US" b="0" i="1" smtClean="0">
                                                <a:latin typeface="Cambria Math"/>
                                              </a:rPr>
                                              <m:t>𝑉</m:t>
                                            </m:r>
                                          </m:e>
                                          <m:sub>
                                            <m:r>
                                              <a:rPr lang="en-US" b="0" i="1" smtClean="0">
                                                <a:latin typeface="Cambria Math"/>
                                              </a:rPr>
                                              <m:t>𝑅𝐸𝐹</m:t>
                                            </m:r>
                                          </m:sub>
                                        </m:sSub>
                                        <m:r>
                                          <a:rPr lang="en-US" b="0" i="1" smtClean="0">
                                            <a:latin typeface="Cambria Math"/>
                                          </a:rPr>
                                          <m:t>𝑖</m:t>
                                        </m:r>
                                      </m:e>
                                    </m:acc>
                                  </m:e>
                                </m:d>
                              </m:e>
                              <m:sup>
                                <m:r>
                                  <a:rPr lang="en-US" b="0" i="1" smtClean="0">
                                    <a:latin typeface="Cambria Math"/>
                                  </a:rPr>
                                  <m:t>2</m:t>
                                </m:r>
                              </m:sup>
                            </m:sSup>
                          </m:num>
                          <m:den>
                            <m:sSup>
                              <m:sSupPr>
                                <m:ctrlPr>
                                  <a:rPr lang="en-US" b="0" i="1" smtClean="0">
                                    <a:latin typeface="Cambria Math"/>
                                  </a:rPr>
                                </m:ctrlPr>
                              </m:sSupPr>
                              <m:e>
                                <m:d>
                                  <m:dPr>
                                    <m:begChr m:val="|"/>
                                    <m:endChr m:val="|"/>
                                    <m:ctrlPr>
                                      <a:rPr lang="en-US" b="0" i="1" smtClean="0">
                                        <a:latin typeface="Cambria Math"/>
                                      </a:rPr>
                                    </m:ctrlPr>
                                  </m:dPr>
                                  <m:e>
                                    <m:nary>
                                      <m:naryPr>
                                        <m:chr m:val="∑"/>
                                        <m:subHide m:val="on"/>
                                        <m:supHide m:val="on"/>
                                        <m:ctrlPr>
                                          <a:rPr lang="en-US" i="1">
                                            <a:latin typeface="Cambria Math"/>
                                          </a:rPr>
                                        </m:ctrlPr>
                                      </m:naryPr>
                                      <m:sub/>
                                      <m:sup/>
                                      <m:e>
                                        <m:acc>
                                          <m:accPr>
                                            <m:chr m:val="⃗"/>
                                            <m:ctrlPr>
                                              <a:rPr lang="en-US" i="1">
                                                <a:latin typeface="Cambria Math"/>
                                              </a:rPr>
                                            </m:ctrlPr>
                                          </m:accPr>
                                          <m:e>
                                            <m:sSub>
                                              <m:sSubPr>
                                                <m:ctrlPr>
                                                  <a:rPr lang="en-US" i="1">
                                                    <a:latin typeface="Cambria Math"/>
                                                  </a:rPr>
                                                </m:ctrlPr>
                                              </m:sSubPr>
                                              <m:e>
                                                <m:r>
                                                  <a:rPr lang="en-US" b="0" i="1" smtClean="0">
                                                    <a:latin typeface="Cambria Math"/>
                                                  </a:rPr>
                                                  <m:t>𝑉</m:t>
                                                </m:r>
                                              </m:e>
                                              <m:sub>
                                                <m:r>
                                                  <a:rPr lang="en-US" i="1">
                                                    <a:latin typeface="Cambria Math"/>
                                                  </a:rPr>
                                                  <m:t>𝐹𝑊𝐷</m:t>
                                                </m:r>
                                              </m:sub>
                                            </m:sSub>
                                            <m:r>
                                              <a:rPr lang="en-US" i="1">
                                                <a:latin typeface="Cambria Math"/>
                                              </a:rPr>
                                              <m:t>𝑖</m:t>
                                            </m:r>
                                          </m:e>
                                        </m:acc>
                                        <m:r>
                                          <a:rPr lang="en-US" i="1">
                                            <a:latin typeface="Cambria Math"/>
                                          </a:rPr>
                                          <m:t>+</m:t>
                                        </m:r>
                                        <m:d>
                                          <m:dPr>
                                            <m:ctrlPr>
                                              <a:rPr lang="en-US" i="1">
                                                <a:latin typeface="Cambria Math"/>
                                              </a:rPr>
                                            </m:ctrlPr>
                                          </m:dPr>
                                          <m:e>
                                            <m:sSub>
                                              <m:sSubPr>
                                                <m:ctrlPr>
                                                  <a:rPr lang="en-US" i="1">
                                                    <a:latin typeface="Cambria Math"/>
                                                    <a:ea typeface="Cambria Math"/>
                                                  </a:rPr>
                                                </m:ctrlPr>
                                              </m:sSubPr>
                                              <m:e>
                                                <m:r>
                                                  <a:rPr lang="en-US" i="1">
                                                    <a:latin typeface="Cambria Math"/>
                                                    <a:ea typeface="Cambria Math"/>
                                                  </a:rPr>
                                                  <m:t>𝛼</m:t>
                                                </m:r>
                                              </m:e>
                                              <m:sub>
                                                <m:r>
                                                  <a:rPr lang="en-US" i="1">
                                                    <a:latin typeface="Cambria Math"/>
                                                    <a:ea typeface="Cambria Math"/>
                                                  </a:rPr>
                                                  <m:t>𝑖</m:t>
                                                </m:r>
                                              </m:sub>
                                            </m:sSub>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m:t>
                                                </m:r>
                                                <m:r>
                                                  <a:rPr lang="en-US" i="1">
                                                    <a:latin typeface="Cambria Math"/>
                                                    <a:ea typeface="Cambria Math"/>
                                                  </a:rPr>
                                                  <m:t>𝑖</m:t>
                                                </m:r>
                                                <m:r>
                                                  <a:rPr lang="en-US" i="1">
                                                    <a:latin typeface="Cambria Math"/>
                                                    <a:ea typeface="Cambria Math"/>
                                                  </a:rPr>
                                                  <m:t>𝜃</m:t>
                                                </m:r>
                                              </m:sup>
                                            </m:sSup>
                                          </m:e>
                                        </m:d>
                                        <m:r>
                                          <a:rPr lang="en-US" i="1">
                                            <a:latin typeface="Cambria Math"/>
                                            <a:ea typeface="Cambria Math"/>
                                          </a:rPr>
                                          <m:t>×</m:t>
                                        </m:r>
                                        <m:acc>
                                          <m:accPr>
                                            <m:chr m:val="⃗"/>
                                            <m:ctrlPr>
                                              <a:rPr lang="en-US" i="1">
                                                <a:latin typeface="Cambria Math"/>
                                              </a:rPr>
                                            </m:ctrlPr>
                                          </m:accPr>
                                          <m:e>
                                            <m:sSub>
                                              <m:sSubPr>
                                                <m:ctrlPr>
                                                  <a:rPr lang="en-US" i="1">
                                                    <a:latin typeface="Cambria Math"/>
                                                  </a:rPr>
                                                </m:ctrlPr>
                                              </m:sSubPr>
                                              <m:e>
                                                <m:r>
                                                  <a:rPr lang="en-US" b="0" i="1" smtClean="0">
                                                    <a:latin typeface="Cambria Math"/>
                                                  </a:rPr>
                                                  <m:t>𝑉</m:t>
                                                </m:r>
                                              </m:e>
                                              <m:sub>
                                                <m:r>
                                                  <a:rPr lang="en-US" i="1">
                                                    <a:latin typeface="Cambria Math"/>
                                                  </a:rPr>
                                                  <m:t>𝑅𝐸𝐹</m:t>
                                                </m:r>
                                              </m:sub>
                                            </m:sSub>
                                            <m:r>
                                              <a:rPr lang="en-US" i="1">
                                                <a:latin typeface="Cambria Math"/>
                                              </a:rPr>
                                              <m:t>𝑖</m:t>
                                            </m:r>
                                          </m:e>
                                        </m:acc>
                                      </m:e>
                                    </m:nary>
                                  </m:e>
                                </m:d>
                              </m:e>
                              <m:sup>
                                <m:r>
                                  <a:rPr lang="en-US" b="0" i="1" smtClean="0">
                                    <a:latin typeface="Cambria Math"/>
                                  </a:rPr>
                                  <m:t>2</m:t>
                                </m:r>
                              </m:sup>
                            </m:sSup>
                          </m:den>
                        </m:f>
                        <m:r>
                          <a:rPr lang="en-US" b="0" i="1" smtClean="0">
                            <a:latin typeface="Cambria Math"/>
                          </a:rPr>
                          <m:t> </m:t>
                        </m:r>
                      </m:oMath>
                    </m:oMathPara>
                  </a14:m>
                  <a:endParaRPr lang="en-US"/>
                </a:p>
              </p:txBody>
            </p:sp>
          </mc:Choice>
          <mc:Fallback xmlns="">
            <p:sp>
              <p:nvSpPr>
                <p:cNvPr id="123" name="TextBox 122"/>
                <p:cNvSpPr txBox="1">
                  <a:spLocks noRot="1" noChangeAspect="1" noMove="1" noResize="1" noEditPoints="1" noAdjustHandles="1" noChangeArrowheads="1" noChangeShapeType="1" noTextEdit="1"/>
                </p:cNvSpPr>
                <p:nvPr/>
              </p:nvSpPr>
              <p:spPr>
                <a:xfrm>
                  <a:off x="23475743" y="33030754"/>
                  <a:ext cx="3529968" cy="635687"/>
                </a:xfrm>
                <a:prstGeom prst="rect">
                  <a:avLst/>
                </a:prstGeom>
                <a:blipFill rotWithShape="1">
                  <a:blip r:embed="rId29"/>
                  <a:stretch>
                    <a:fillRect/>
                  </a:stretch>
                </a:blipFill>
              </p:spPr>
              <p:txBody>
                <a:bodyPr/>
                <a:lstStyle/>
                <a:p>
                  <a:r>
                    <a:rPr lang="en-US">
                      <a:noFill/>
                    </a:rPr>
                    <a:t> </a:t>
                  </a:r>
                </a:p>
              </p:txBody>
            </p:sp>
          </mc:Fallback>
        </mc:AlternateContent>
      </p:grpSp>
      <p:sp>
        <p:nvSpPr>
          <p:cNvPr id="134" name="Rectangle 133"/>
          <p:cNvSpPr/>
          <p:nvPr/>
        </p:nvSpPr>
        <p:spPr>
          <a:xfrm>
            <a:off x="22536648" y="36333152"/>
            <a:ext cx="5408157" cy="1815882"/>
          </a:xfrm>
          <a:prstGeom prst="rect">
            <a:avLst/>
          </a:prstGeom>
        </p:spPr>
        <p:txBody>
          <a:bodyPr wrap="square">
            <a:spAutoFit/>
          </a:bodyPr>
          <a:lstStyle/>
          <a:p>
            <a:pPr algn="just"/>
            <a:r>
              <a:rPr lang="en-US" sz="1600" dirty="0" smtClean="0"/>
              <a:t>In this study, the coupling coefficients have been calculated by hand without any effort to automation or optimization effort. Typical values are:</a:t>
            </a:r>
          </a:p>
          <a:p>
            <a:pPr algn="just"/>
            <a:endParaRPr lang="en-US" sz="1600" dirty="0"/>
          </a:p>
          <a:p>
            <a:pPr algn="just"/>
            <a:endParaRPr lang="en-US" sz="1600" dirty="0" smtClean="0"/>
          </a:p>
          <a:p>
            <a:pPr algn="just"/>
            <a:endParaRPr lang="en-US" sz="1600" dirty="0"/>
          </a:p>
          <a:p>
            <a:pPr algn="just"/>
            <a:endParaRPr lang="en-US" sz="1600" dirty="0" smtClean="0"/>
          </a:p>
        </p:txBody>
      </p:sp>
      <p:pic>
        <p:nvPicPr>
          <p:cNvPr id="14564" name="Picture 6"/>
          <p:cNvPicPr>
            <a:picLocks noChangeAspect="1" noChangeArrowheads="1"/>
          </p:cNvPicPr>
          <p:nvPr/>
        </p:nvPicPr>
        <p:blipFill rotWithShape="1">
          <a:blip r:embed="rId30">
            <a:extLst>
              <a:ext uri="{28A0092B-C50C-407E-A947-70E740481C1C}">
                <a14:useLocalDpi xmlns:a14="http://schemas.microsoft.com/office/drawing/2010/main" val="0"/>
              </a:ext>
            </a:extLst>
          </a:blip>
          <a:srcRect l="47707" t="57955" r="30671" b="32791"/>
          <a:stretch/>
        </p:blipFill>
        <p:spPr bwMode="auto">
          <a:xfrm>
            <a:off x="23650575" y="37198909"/>
            <a:ext cx="3277795" cy="8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Text Box 224"/>
          <p:cNvSpPr txBox="1">
            <a:spLocks noChangeArrowheads="1"/>
          </p:cNvSpPr>
          <p:nvPr/>
        </p:nvSpPr>
        <p:spPr bwMode="auto">
          <a:xfrm>
            <a:off x="6319203" y="15787768"/>
            <a:ext cx="23623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600" dirty="0" smtClean="0"/>
              <a:t>One can compensate for beam induced tilts by adjusting  individual powers and/or </a:t>
            </a:r>
            <a:r>
              <a:rPr lang="en-US" sz="1600" i="1" dirty="0" smtClean="0"/>
              <a:t>Q</a:t>
            </a:r>
            <a:r>
              <a:rPr lang="en-US" sz="1600" i="1" baseline="-25000" dirty="0" smtClean="0"/>
              <a:t>L</a:t>
            </a:r>
            <a:r>
              <a:rPr lang="en-US" sz="1600" dirty="0" smtClean="0"/>
              <a:t>s. This plot shows a simulation of the optimal </a:t>
            </a:r>
            <a:r>
              <a:rPr lang="en-US" sz="1600" i="1" dirty="0"/>
              <a:t>Q</a:t>
            </a:r>
            <a:r>
              <a:rPr lang="en-US" sz="1600" i="1" baseline="-25000" dirty="0"/>
              <a:t>L </a:t>
            </a:r>
            <a:r>
              <a:rPr lang="en-US" sz="1600" dirty="0" smtClean="0"/>
              <a:t>values required to maintain a flat top for all cavities,  as a function of beam current.</a:t>
            </a:r>
          </a:p>
        </p:txBody>
      </p:sp>
      <p:sp>
        <p:nvSpPr>
          <p:cNvPr id="14566" name="TextBox 14565"/>
          <p:cNvSpPr txBox="1"/>
          <p:nvPr/>
        </p:nvSpPr>
        <p:spPr>
          <a:xfrm>
            <a:off x="5943599" y="12213829"/>
            <a:ext cx="2689225" cy="1569660"/>
          </a:xfrm>
          <a:prstGeom prst="rect">
            <a:avLst/>
          </a:prstGeom>
          <a:noFill/>
        </p:spPr>
        <p:txBody>
          <a:bodyPr wrap="square" rtlCol="0">
            <a:spAutoFit/>
          </a:bodyPr>
          <a:lstStyle/>
          <a:p>
            <a:pPr algn="just"/>
            <a:r>
              <a:rPr lang="en-US" sz="1600" dirty="0" smtClean="0"/>
              <a:t>On this plot, one can see the measured tilts induced by beam loading. Individual cavity tilts result in an undesired  transverse kick to the beam.</a:t>
            </a:r>
            <a:endParaRPr lang="en-US" sz="1600" dirty="0"/>
          </a:p>
        </p:txBody>
      </p:sp>
      <p:sp>
        <p:nvSpPr>
          <p:cNvPr id="136" name="Text Box 224"/>
          <p:cNvSpPr txBox="1">
            <a:spLocks noChangeArrowheads="1"/>
          </p:cNvSpPr>
          <p:nvPr/>
        </p:nvSpPr>
        <p:spPr bwMode="auto">
          <a:xfrm>
            <a:off x="18662118" y="7277244"/>
            <a:ext cx="95180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600" dirty="0" smtClean="0"/>
              <a:t>The fixed power distribution at FLASH ACC6 and ACC7 imposes to rely solely on changing the QL to flatten the cavities. As reported in other papers, the proof of principle was verified and individual cavity gradients were flattened to ~1%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ientific-Poster_Template_A0">
  <a:themeElements>
    <a:clrScheme name="Scientific-Poster_Template_A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ientific-Poster_Template_A0">
      <a:majorFont>
        <a:latin typeface="Arial Black"/>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Scientific-Poster_Template_A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ientific-Poster_Template_A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ientific-Poster_Template_A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ientific-Poster_Template_A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ientific-Poster_Template_A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ientific-Poster_Template_A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ientific-Poster_Template_A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ientific-Poster_Template_A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ientific-Poster_Template_A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ientific-Poster_Template_A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ientific-Poster_Template_A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ientific-Poster_Template_A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1311</Words>
  <Application>Microsoft Office PowerPoint</Application>
  <PresentationFormat>Custom</PresentationFormat>
  <Paragraphs>90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Scientific-Poster_Template_A0</vt:lpstr>
      <vt:lpstr>PowerPoint Presentation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Christian Mrotzek</dc:creator>
  <cp:lastModifiedBy>Ayvazyan, Gohar</cp:lastModifiedBy>
  <cp:revision>49</cp:revision>
  <cp:lastPrinted>2006-11-07T07:53:55Z</cp:lastPrinted>
  <dcterms:created xsi:type="dcterms:W3CDTF">2008-04-03T15:42:31Z</dcterms:created>
  <dcterms:modified xsi:type="dcterms:W3CDTF">2011-12-09T10:29:01Z</dcterms:modified>
</cp:coreProperties>
</file>